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3"/>
    <p:sldMasterId id="2147483784" r:id="rId4"/>
  </p:sldMasterIdLst>
  <p:notesMasterIdLst>
    <p:notesMasterId r:id="rId69"/>
  </p:notesMasterIdLst>
  <p:handoutMasterIdLst>
    <p:handoutMasterId r:id="rId70"/>
  </p:handoutMasterIdLst>
  <p:sldIdLst>
    <p:sldId id="473" r:id="rId5"/>
    <p:sldId id="463" r:id="rId6"/>
    <p:sldId id="453" r:id="rId7"/>
    <p:sldId id="452" r:id="rId8"/>
    <p:sldId id="464" r:id="rId9"/>
    <p:sldId id="429" r:id="rId10"/>
    <p:sldId id="474" r:id="rId11"/>
    <p:sldId id="461" r:id="rId12"/>
    <p:sldId id="475" r:id="rId13"/>
    <p:sldId id="458" r:id="rId14"/>
    <p:sldId id="477" r:id="rId15"/>
    <p:sldId id="462" r:id="rId16"/>
    <p:sldId id="459" r:id="rId17"/>
    <p:sldId id="478" r:id="rId18"/>
    <p:sldId id="460" r:id="rId19"/>
    <p:sldId id="479" r:id="rId20"/>
    <p:sldId id="455" r:id="rId21"/>
    <p:sldId id="492" r:id="rId22"/>
    <p:sldId id="466" r:id="rId23"/>
    <p:sldId id="483" r:id="rId24"/>
    <p:sldId id="484" r:id="rId25"/>
    <p:sldId id="467" r:id="rId26"/>
    <p:sldId id="387" r:id="rId27"/>
    <p:sldId id="468" r:id="rId28"/>
    <p:sldId id="388" r:id="rId29"/>
    <p:sldId id="389" r:id="rId30"/>
    <p:sldId id="390" r:id="rId31"/>
    <p:sldId id="392" r:id="rId32"/>
    <p:sldId id="393" r:id="rId33"/>
    <p:sldId id="394" r:id="rId34"/>
    <p:sldId id="391" r:id="rId35"/>
    <p:sldId id="433" r:id="rId36"/>
    <p:sldId id="395" r:id="rId37"/>
    <p:sldId id="469" r:id="rId38"/>
    <p:sldId id="366" r:id="rId39"/>
    <p:sldId id="367" r:id="rId40"/>
    <p:sldId id="368" r:id="rId41"/>
    <p:sldId id="369" r:id="rId42"/>
    <p:sldId id="493" r:id="rId43"/>
    <p:sldId id="470" r:id="rId44"/>
    <p:sldId id="420" r:id="rId45"/>
    <p:sldId id="427" r:id="rId46"/>
    <p:sldId id="421" r:id="rId47"/>
    <p:sldId id="423" r:id="rId48"/>
    <p:sldId id="487" r:id="rId49"/>
    <p:sldId id="489" r:id="rId50"/>
    <p:sldId id="488" r:id="rId51"/>
    <p:sldId id="424" r:id="rId52"/>
    <p:sldId id="490" r:id="rId53"/>
    <p:sldId id="491" r:id="rId54"/>
    <p:sldId id="426" r:id="rId55"/>
    <p:sldId id="471" r:id="rId56"/>
    <p:sldId id="397" r:id="rId57"/>
    <p:sldId id="440" r:id="rId58"/>
    <p:sldId id="403" r:id="rId59"/>
    <p:sldId id="494" r:id="rId60"/>
    <p:sldId id="495" r:id="rId61"/>
    <p:sldId id="442" r:id="rId62"/>
    <p:sldId id="472" r:id="rId63"/>
    <p:sldId id="444" r:id="rId64"/>
    <p:sldId id="485" r:id="rId65"/>
    <p:sldId id="486" r:id="rId66"/>
    <p:sldId id="448" r:id="rId67"/>
    <p:sldId id="413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2" autoAdjust="0"/>
    <p:restoredTop sz="92900" autoAdjust="0"/>
  </p:normalViewPr>
  <p:slideViewPr>
    <p:cSldViewPr snapToGrid="0">
      <p:cViewPr>
        <p:scale>
          <a:sx n="100" d="100"/>
          <a:sy n="100" d="100"/>
        </p:scale>
        <p:origin x="2076" y="3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0B7A1-A1D4-4857-821E-5AA2E5E33046}" type="datetimeFigureOut">
              <a:rPr lang="de-DE" smtClean="0"/>
              <a:t>28.05.2019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DC608-BDC7-40A2-84FB-FF2A19AD11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0394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053BA-F7D9-481A-9841-1F8CAEB880F0}" type="datetimeFigureOut">
              <a:rPr lang="de-DE" smtClean="0"/>
              <a:t>28.05.2019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5326E-0839-49E5-8582-88DDAE87A0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142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 smtClean="0"/>
              <a:t>Warum zeigen wir verschiedene Tools?</a:t>
            </a:r>
          </a:p>
          <a:p>
            <a:pPr marL="285750" indent="-285750">
              <a:buFontTx/>
              <a:buChar char="-"/>
            </a:pPr>
            <a:r>
              <a:rPr lang="de-DE" sz="1200" dirty="0" smtClean="0"/>
              <a:t>Nutzung des Stellar-Network geht auch komplett ohne wallet</a:t>
            </a:r>
          </a:p>
          <a:p>
            <a:pPr marL="285750" indent="-285750">
              <a:buFontTx/>
              <a:buChar char="-"/>
            </a:pPr>
            <a:r>
              <a:rPr lang="de-DE" sz="1200" dirty="0" smtClean="0"/>
              <a:t>Wallet ist aber cooler :-)</a:t>
            </a:r>
          </a:p>
          <a:p>
            <a:pPr marL="285750" indent="-285750">
              <a:buFontTx/>
              <a:buChar char="-"/>
            </a:pPr>
            <a:r>
              <a:rPr lang="de-DE" sz="1200" dirty="0" smtClean="0"/>
              <a:t>EINE Aktion bei dem Ablauf zur Token-Erzeugung ist aktuell nur auf technischem Level mit Laboratory möglich (Funktion wird im Wallet noch ergänzt)</a:t>
            </a:r>
          </a:p>
          <a:p>
            <a:r>
              <a:rPr lang="de-DE" sz="1200" dirty="0" smtClean="0"/>
              <a:t>-</a:t>
            </a:r>
            <a:r>
              <a:rPr lang="de-DE" sz="1200" baseline="0" dirty="0" smtClean="0"/>
              <a:t> </a:t>
            </a:r>
            <a:r>
              <a:rPr lang="de-DE" sz="1200" dirty="0" smtClean="0"/>
              <a:t>„</a:t>
            </a:r>
            <a:r>
              <a:rPr lang="de-DE" sz="1200" dirty="0" err="1" smtClean="0"/>
              <a:t>laboratory</a:t>
            </a:r>
            <a:r>
              <a:rPr lang="de-DE" sz="1200" dirty="0" smtClean="0"/>
              <a:t>“ woher, warum, wozu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- „</a:t>
            </a:r>
            <a:r>
              <a:rPr lang="de-DE" sz="1200" dirty="0" err="1" smtClean="0"/>
              <a:t>Expert“woher</a:t>
            </a:r>
            <a:r>
              <a:rPr lang="de-DE" sz="1200" dirty="0" smtClean="0"/>
              <a:t>, warum, wozu</a:t>
            </a:r>
          </a:p>
          <a:p>
            <a:endParaRPr lang="de-DE" sz="1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5326E-0839-49E5-8582-88DDAE87A06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261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DE" dirty="0" smtClean="0"/>
              <a:t>Details können für Interessiert im Nachgang besprochen werden (hier nicht </a:t>
            </a:r>
            <a:r>
              <a:rPr lang="de-DE" dirty="0" err="1" smtClean="0"/>
              <a:t>Scope</a:t>
            </a:r>
            <a:r>
              <a:rPr lang="de-DE" dirty="0" smtClean="0"/>
              <a:t>):</a:t>
            </a:r>
          </a:p>
          <a:p>
            <a:pPr algn="l"/>
            <a:r>
              <a:rPr lang="de-DE" dirty="0" smtClean="0"/>
              <a:t>- warum kann das jeder erzeugen</a:t>
            </a:r>
          </a:p>
          <a:p>
            <a:pPr algn="l"/>
            <a:r>
              <a:rPr lang="de-DE" dirty="0" smtClean="0"/>
              <a:t>-</a:t>
            </a:r>
            <a:r>
              <a:rPr lang="de-DE" baseline="0" dirty="0" smtClean="0"/>
              <a:t> </a:t>
            </a:r>
            <a:r>
              <a:rPr lang="de-DE" dirty="0" smtClean="0"/>
              <a:t>warum ist das sicher</a:t>
            </a:r>
          </a:p>
          <a:p>
            <a:pPr algn="l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5326E-0839-49E5-8582-88DDAE87A06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857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Nur</a:t>
            </a:r>
            <a:r>
              <a:rPr lang="de-DE" baseline="0" dirty="0" smtClean="0"/>
              <a:t> zur Info – es geht auch im „</a:t>
            </a:r>
            <a:r>
              <a:rPr lang="de-DE" baseline="0" dirty="0" err="1" smtClean="0"/>
              <a:t>laboratory</a:t>
            </a:r>
            <a:r>
              <a:rPr lang="de-DE" baseline="0" dirty="0" smtClean="0"/>
              <a:t>“, aber wir nutzen direkt das Wallet</a:t>
            </a:r>
          </a:p>
          <a:p>
            <a:r>
              <a:rPr lang="de-DE" baseline="0" dirty="0" smtClean="0"/>
              <a:t>weil wir dort die neuen Accounts automatisch „aktivieren“ können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5326E-0839-49E5-8582-88DDAE87A06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568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243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8442" y="673655"/>
            <a:ext cx="7864196" cy="48834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2800" b="1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xxx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78442" y="1357863"/>
            <a:ext cx="786419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7"/>
          <p:cNvSpPr/>
          <p:nvPr/>
        </p:nvSpPr>
        <p:spPr>
          <a:xfrm>
            <a:off x="2383" y="328246"/>
            <a:ext cx="9141619" cy="1833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6"/>
          <p:cNvSpPr/>
          <p:nvPr/>
        </p:nvSpPr>
        <p:spPr>
          <a:xfrm>
            <a:off x="2383" y="-16155"/>
            <a:ext cx="9141619" cy="457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7"/>
          <p:cNvSpPr/>
          <p:nvPr/>
        </p:nvSpPr>
        <p:spPr>
          <a:xfrm>
            <a:off x="2" y="1631901"/>
            <a:ext cx="9141619" cy="18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 txBox="1">
            <a:spLocks/>
          </p:cNvSpPr>
          <p:nvPr/>
        </p:nvSpPr>
        <p:spPr>
          <a:xfrm>
            <a:off x="678442" y="1553724"/>
            <a:ext cx="7864196" cy="4435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585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1264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8442" y="673655"/>
            <a:ext cx="7864196" cy="48834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2800" b="1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xxx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78442" y="1357863"/>
            <a:ext cx="786419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7"/>
          <p:cNvSpPr/>
          <p:nvPr/>
        </p:nvSpPr>
        <p:spPr>
          <a:xfrm>
            <a:off x="2383" y="328246"/>
            <a:ext cx="9141619" cy="1833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7"/>
          <p:cNvSpPr/>
          <p:nvPr/>
        </p:nvSpPr>
        <p:spPr>
          <a:xfrm>
            <a:off x="2" y="1631901"/>
            <a:ext cx="9141619" cy="18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 txBox="1">
            <a:spLocks/>
          </p:cNvSpPr>
          <p:nvPr/>
        </p:nvSpPr>
        <p:spPr>
          <a:xfrm>
            <a:off x="678442" y="1553724"/>
            <a:ext cx="7864196" cy="4435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155"/>
            <a:ext cx="9144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253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/>
          <p:cNvSpPr txBox="1">
            <a:spLocks/>
          </p:cNvSpPr>
          <p:nvPr/>
        </p:nvSpPr>
        <p:spPr>
          <a:xfrm>
            <a:off x="3242704" y="6461108"/>
            <a:ext cx="361710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 err="1" smtClean="0"/>
              <a:t>Author</a:t>
            </a:r>
            <a:r>
              <a:rPr lang="de-DE" sz="1200" dirty="0" smtClean="0"/>
              <a:t> Hans Woppmann</a:t>
            </a:r>
            <a:r>
              <a:rPr lang="de-DE" sz="1200" smtClean="0"/>
              <a:t>, contact@blueorion.cc</a:t>
            </a:r>
            <a:endParaRPr lang="de-DE" sz="1200" dirty="0"/>
          </a:p>
        </p:txBody>
      </p:sp>
      <p:sp>
        <p:nvSpPr>
          <p:cNvPr id="13" name="Date Placeholder 3"/>
          <p:cNvSpPr txBox="1">
            <a:spLocks/>
          </p:cNvSpPr>
          <p:nvPr/>
        </p:nvSpPr>
        <p:spPr>
          <a:xfrm>
            <a:off x="742406" y="6459786"/>
            <a:ext cx="185420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A61D90-0D1F-482C-AAB6-7AC5E329E4A7}" type="datetimeFigureOut">
              <a:rPr lang="de-DE" sz="1200" smtClean="0"/>
              <a:pPr/>
              <a:t>28.05.2019</a:t>
            </a:fld>
            <a:endParaRPr lang="de-DE" sz="1200" dirty="0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8366762" y="6459786"/>
            <a:ext cx="98401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D556F3-174A-47DB-AFFB-C998069D10CC}" type="slidenum">
              <a:rPr lang="de-DE" sz="1200" smtClean="0"/>
              <a:pPr/>
              <a:t>‹Nr.›</a:t>
            </a:fld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77066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" y="6334317"/>
            <a:ext cx="9144001" cy="664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8"/>
          <p:cNvSpPr/>
          <p:nvPr userDrawn="1"/>
        </p:nvSpPr>
        <p:spPr>
          <a:xfrm>
            <a:off x="-2" y="286120"/>
            <a:ext cx="9144001" cy="224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 userDrawn="1"/>
        </p:nvSpPr>
        <p:spPr>
          <a:xfrm>
            <a:off x="-1" y="-983"/>
            <a:ext cx="9144001" cy="4572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3242704" y="6461108"/>
            <a:ext cx="361710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smtClean="0"/>
              <a:t>Author Hans Woppmann, contact@blueorion.cc</a:t>
            </a:r>
            <a:endParaRPr lang="de-DE" sz="1200" dirty="0"/>
          </a:p>
        </p:txBody>
      </p:sp>
      <p:sp>
        <p:nvSpPr>
          <p:cNvPr id="13" name="Date Placeholder 3"/>
          <p:cNvSpPr txBox="1">
            <a:spLocks/>
          </p:cNvSpPr>
          <p:nvPr/>
        </p:nvSpPr>
        <p:spPr>
          <a:xfrm>
            <a:off x="742406" y="6459786"/>
            <a:ext cx="185420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A61D90-0D1F-482C-AAB6-7AC5E329E4A7}" type="datetimeFigureOut">
              <a:rPr lang="de-DE" sz="1200" smtClean="0"/>
              <a:pPr/>
              <a:t>28.05.2019</a:t>
            </a:fld>
            <a:endParaRPr lang="de-DE" sz="1200" dirty="0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8366762" y="6459786"/>
            <a:ext cx="98401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D556F3-174A-47DB-AFFB-C998069D10CC}" type="slidenum">
              <a:rPr lang="de-DE" sz="1200" smtClean="0"/>
              <a:pPr/>
              <a:t>‹Nr.›</a:t>
            </a:fld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8996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5" r:id="rId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ellar.org/laboratory/" TargetMode="External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blueorion.cc/documents/tum-workshop.pdf" TargetMode="External"/><Relationship Id="rId5" Type="http://schemas.openxmlformats.org/officeDocument/2006/relationships/hyperlink" Target="http://blueorion.cc/signin" TargetMode="External"/><Relationship Id="rId4" Type="http://schemas.openxmlformats.org/officeDocument/2006/relationships/hyperlink" Target="https://stellar.expert/explorer/public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4.wdp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microsoft.com/office/2007/relationships/hdphoto" Target="../media/hdphoto4.wdp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046261" y="1167689"/>
            <a:ext cx="717011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smtClean="0">
                <a:solidFill>
                  <a:schemeClr val="bg1"/>
                </a:solidFill>
              </a:rPr>
              <a:t>Workshop</a:t>
            </a:r>
          </a:p>
          <a:p>
            <a:pPr algn="ctr"/>
            <a:r>
              <a:rPr lang="de-DE" sz="6000" smtClean="0">
                <a:solidFill>
                  <a:schemeClr val="bg1"/>
                </a:solidFill>
              </a:rPr>
              <a:t>Create Your Own Stellar Token</a:t>
            </a:r>
          </a:p>
          <a:p>
            <a:pPr algn="ctr"/>
            <a:endParaRPr lang="de-DE" sz="2400">
              <a:solidFill>
                <a:schemeClr val="bg1"/>
              </a:solidFill>
            </a:endParaRPr>
          </a:p>
          <a:p>
            <a:pPr algn="ctr"/>
            <a:r>
              <a:rPr lang="de-DE" sz="2400" smtClean="0">
                <a:solidFill>
                  <a:schemeClr val="bg1"/>
                </a:solidFill>
              </a:rPr>
              <a:t>Hans Woppmann, Peter Pansegrau</a:t>
            </a:r>
          </a:p>
          <a:p>
            <a:pPr algn="ctr"/>
            <a:r>
              <a:rPr lang="de-DE" sz="2400" smtClean="0">
                <a:solidFill>
                  <a:schemeClr val="bg1"/>
                </a:solidFill>
              </a:rPr>
              <a:t>29. May 2019</a:t>
            </a:r>
          </a:p>
          <a:p>
            <a:pPr algn="ctr"/>
            <a:endParaRPr lang="de-DE" sz="2400" smtClean="0">
              <a:solidFill>
                <a:schemeClr val="bg1"/>
              </a:solidFill>
            </a:endParaRPr>
          </a:p>
          <a:p>
            <a:pPr algn="ctr"/>
            <a:r>
              <a:rPr lang="de-DE" sz="1600">
                <a:solidFill>
                  <a:schemeClr val="bg1"/>
                </a:solidFill>
              </a:rPr>
              <a:t>Presentation </a:t>
            </a:r>
            <a:r>
              <a:rPr lang="de-DE" sz="1600" smtClean="0">
                <a:solidFill>
                  <a:schemeClr val="bg1"/>
                </a:solidFill>
              </a:rPr>
              <a:t>/ Workshop at</a:t>
            </a:r>
            <a:endParaRPr lang="de-DE" sz="1600">
              <a:solidFill>
                <a:schemeClr val="bg1"/>
              </a:solidFill>
            </a:endParaRPr>
          </a:p>
          <a:p>
            <a:pPr algn="ctr"/>
            <a:r>
              <a:rPr lang="de-DE" sz="1600">
                <a:solidFill>
                  <a:schemeClr val="bg1"/>
                </a:solidFill>
              </a:rPr>
              <a:t>Technical University of Munich</a:t>
            </a:r>
          </a:p>
          <a:p>
            <a:pPr algn="ctr"/>
            <a:r>
              <a:rPr lang="en-US" sz="1600">
                <a:solidFill>
                  <a:schemeClr val="bg1"/>
                </a:solidFill>
              </a:rPr>
              <a:t>Chair of Strategy and Organization (Prof. Welpe)</a:t>
            </a:r>
            <a:endParaRPr lang="de-DE" sz="1600">
              <a:solidFill>
                <a:schemeClr val="bg1"/>
              </a:solidFill>
            </a:endParaRPr>
          </a:p>
          <a:p>
            <a:pPr algn="ctr"/>
            <a:endParaRPr lang="de-DE" sz="2400">
              <a:solidFill>
                <a:schemeClr val="bg1"/>
              </a:solidFill>
            </a:endParaRPr>
          </a:p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31ADC664-1387-CF48-A025-4DC270F0E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964" y="96447"/>
            <a:ext cx="1624818" cy="32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73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smtClean="0"/>
              <a:t/>
            </a:r>
            <a:br>
              <a:rPr lang="de-DE" smtClean="0"/>
            </a:br>
            <a:r>
              <a:rPr lang="en-US"/>
              <a:t>Select Blockchain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 rot="790732">
            <a:off x="5657503" y="830683"/>
            <a:ext cx="3142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1</a:t>
            </a:r>
            <a:r>
              <a:rPr lang="de-DE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 </a:t>
            </a:r>
            <a:r>
              <a:rPr lang="de-DE" sz="5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year</a:t>
            </a:r>
            <a:r>
              <a:rPr lang="de-DE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 </a:t>
            </a:r>
            <a:r>
              <a:rPr lang="de-DE" sz="5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ago</a:t>
            </a:r>
            <a:endParaRPr lang="de-DE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728941" y="1566578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007FF2"/>
                </a:solidFill>
              </a:rPr>
              <a:t>W</a:t>
            </a:r>
            <a:r>
              <a:rPr lang="en-US" sz="1600" b="1" smtClean="0">
                <a:solidFill>
                  <a:srgbClr val="007FF2"/>
                </a:solidFill>
              </a:rPr>
              <a:t>hy Stellar?</a:t>
            </a:r>
            <a:endParaRPr lang="en-US" sz="1600" b="1" dirty="0">
              <a:solidFill>
                <a:srgbClr val="007FF2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/>
              <a:t>Features: fast (2-5 sec), scaleable (1000 / sec), very low fees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/>
              <a:t>Supports smart contracts</a:t>
            </a:r>
            <a:endParaRPr lang="en-US" sz="160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/>
              <a:t>SDks for different languages</a:t>
            </a:r>
            <a:endParaRPr lang="en-US" sz="160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C</a:t>
            </a:r>
            <a:r>
              <a:rPr lang="en-US" sz="1600" smtClean="0"/>
              <a:t>ommunity </a:t>
            </a:r>
            <a:r>
              <a:rPr lang="en-US" sz="1600" dirty="0"/>
              <a:t>spirit really good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</a:t>
            </a:r>
            <a:r>
              <a:rPr lang="en-US" sz="1600" smtClean="0"/>
              <a:t>ositive </a:t>
            </a:r>
            <a:r>
              <a:rPr lang="en-US" sz="1600" dirty="0"/>
              <a:t>view on exiting financial systems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</a:t>
            </a:r>
            <a:r>
              <a:rPr lang="en-US" sz="1600" smtClean="0"/>
              <a:t>onnect </a:t>
            </a:r>
            <a:r>
              <a:rPr lang="en-US" sz="1600" dirty="0"/>
              <a:t>existing </a:t>
            </a:r>
            <a:r>
              <a:rPr lang="en-US" sz="1600"/>
              <a:t>payment </a:t>
            </a:r>
            <a:r>
              <a:rPr lang="en-US" sz="1600" smtClean="0"/>
              <a:t>systems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/>
              <a:t>Integrated decentralized exchange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/>
              <a:t>Founder has a high reputation (Jed McCaleb)</a:t>
            </a: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P</a:t>
            </a:r>
            <a:r>
              <a:rPr lang="en-US" sz="1600" smtClean="0"/>
              <a:t>artner IBM (Jesse Lund)</a:t>
            </a:r>
            <a:endParaRPr lang="en-US" sz="1600" dirty="0"/>
          </a:p>
        </p:txBody>
      </p:sp>
      <p:pic>
        <p:nvPicPr>
          <p:cNvPr id="1028" name="Picture 4" descr="Bildergebnis fÃ¼r stellar new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69" y="2312071"/>
            <a:ext cx="3381787" cy="104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825" y="3689511"/>
            <a:ext cx="3252877" cy="21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5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3" y="1537335"/>
            <a:ext cx="75054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007FF2"/>
                </a:solidFill>
              </a:rPr>
              <a:t>What could be a really good </a:t>
            </a:r>
            <a:r>
              <a:rPr lang="en-US" sz="1600" b="1" smtClean="0">
                <a:solidFill>
                  <a:srgbClr val="007FF2"/>
                </a:solidFill>
              </a:rPr>
              <a:t>value </a:t>
            </a:r>
            <a:r>
              <a:rPr lang="en-US" sz="1600" b="1" smtClean="0">
                <a:solidFill>
                  <a:srgbClr val="007FF2"/>
                </a:solidFill>
              </a:rPr>
              <a:t>added </a:t>
            </a:r>
            <a:r>
              <a:rPr lang="en-US" sz="1600" b="1" dirty="0" smtClean="0">
                <a:solidFill>
                  <a:srgbClr val="007FF2"/>
                </a:solidFill>
              </a:rPr>
              <a:t>service </a:t>
            </a:r>
            <a:r>
              <a:rPr lang="en-US" sz="1600" b="1" smtClean="0">
                <a:solidFill>
                  <a:srgbClr val="007FF2"/>
                </a:solidFill>
              </a:rPr>
              <a:t>or </a:t>
            </a:r>
            <a:r>
              <a:rPr lang="en-US" sz="1600" b="1" smtClean="0">
                <a:solidFill>
                  <a:srgbClr val="007FF2"/>
                </a:solidFill>
              </a:rPr>
              <a:t>product?</a:t>
            </a: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The </a:t>
            </a:r>
            <a:r>
              <a:rPr lang="en-US" sz="1600" smtClean="0"/>
              <a:t>technology </a:t>
            </a:r>
            <a:r>
              <a:rPr lang="en-US" sz="1600" smtClean="0"/>
              <a:t>– </a:t>
            </a:r>
            <a:r>
              <a:rPr lang="en-US" sz="1600" smtClean="0"/>
              <a:t>How can it be used</a:t>
            </a:r>
            <a:r>
              <a:rPr lang="en-US" sz="1600" smtClean="0"/>
              <a:t>?</a:t>
            </a:r>
            <a:endParaRPr lang="en-US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</a:t>
            </a:r>
            <a:r>
              <a:rPr lang="en-US" sz="1600" smtClean="0"/>
              <a:t>ank </a:t>
            </a:r>
            <a:r>
              <a:rPr lang="en-US" sz="1600" dirty="0" smtClean="0"/>
              <a:t>the unbanked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</a:t>
            </a:r>
            <a:r>
              <a:rPr lang="en-US" sz="1600" smtClean="0"/>
              <a:t>ow </a:t>
            </a:r>
            <a:r>
              <a:rPr lang="en-US" sz="1600" dirty="0" smtClean="0"/>
              <a:t>international transaction fees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I</a:t>
            </a:r>
            <a:r>
              <a:rPr lang="en-US" sz="1600" smtClean="0"/>
              <a:t>mmutable ledger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/>
              <a:t>Open </a:t>
            </a:r>
            <a:r>
              <a:rPr lang="en-US" sz="1600" smtClean="0"/>
              <a:t>protocol </a:t>
            </a:r>
            <a:r>
              <a:rPr lang="en-US" sz="1600" smtClean="0"/>
              <a:t>(</a:t>
            </a:r>
            <a:r>
              <a:rPr lang="en-US" sz="1600" dirty="0" smtClean="0"/>
              <a:t>enables innovations)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/>
              <a:t>F</a:t>
            </a:r>
            <a:r>
              <a:rPr lang="en-US" sz="1600" smtClean="0"/>
              <a:t>ast</a:t>
            </a:r>
            <a:r>
              <a:rPr lang="en-US" sz="1600"/>
              <a:t>,</a:t>
            </a:r>
            <a:r>
              <a:rPr lang="en-US" sz="1600" smtClean="0"/>
              <a:t> </a:t>
            </a:r>
            <a:r>
              <a:rPr lang="en-US" sz="1600"/>
              <a:t>A</a:t>
            </a:r>
            <a:r>
              <a:rPr lang="en-US" sz="1600" smtClean="0"/>
              <a:t>vailability 24/7 </a:t>
            </a:r>
            <a:endParaRPr lang="en-US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</a:t>
            </a:r>
            <a:r>
              <a:rPr lang="en-US" sz="1600" smtClean="0"/>
              <a:t>ndependency </a:t>
            </a:r>
            <a:r>
              <a:rPr lang="en-US" sz="1600" dirty="0" smtClean="0"/>
              <a:t>from </a:t>
            </a:r>
            <a:r>
              <a:rPr lang="en-US" sz="1600" smtClean="0"/>
              <a:t>traditional </a:t>
            </a:r>
            <a:r>
              <a:rPr lang="en-US" sz="1600" smtClean="0"/>
              <a:t>banks</a:t>
            </a:r>
          </a:p>
          <a:p>
            <a:pPr>
              <a:lnSpc>
                <a:spcPct val="150000"/>
              </a:lnSpc>
            </a:pPr>
            <a:r>
              <a:rPr lang="en-US" sz="1600" smtClean="0"/>
              <a:t>The </a:t>
            </a:r>
            <a:r>
              <a:rPr lang="en-US" sz="1600" dirty="0" smtClean="0"/>
              <a:t>product - Not another wallet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FF2"/>
                </a:solidFill>
              </a:rPr>
              <a:t>What is actually missing in Stellar universe?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/>
              <a:t>Provide </a:t>
            </a:r>
            <a:r>
              <a:rPr lang="en-US" sz="1600" smtClean="0"/>
              <a:t>traditional </a:t>
            </a:r>
            <a:r>
              <a:rPr lang="en-US" sz="1600" smtClean="0"/>
              <a:t>banking </a:t>
            </a:r>
            <a:r>
              <a:rPr lang="en-US" sz="1600" smtClean="0"/>
              <a:t>services </a:t>
            </a:r>
            <a:r>
              <a:rPr lang="en-US" sz="1600" dirty="0" smtClean="0"/>
              <a:t>on </a:t>
            </a:r>
            <a:r>
              <a:rPr lang="en-US" sz="1600" smtClean="0"/>
              <a:t>new </a:t>
            </a:r>
            <a:r>
              <a:rPr lang="en-US" sz="1600" smtClean="0"/>
              <a:t>platform?</a:t>
            </a:r>
            <a:endParaRPr lang="en-US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/>
              <a:t>Check for existence: Discussion </a:t>
            </a:r>
            <a:r>
              <a:rPr lang="en-US" sz="1600" dirty="0" smtClean="0"/>
              <a:t>in the community</a:t>
            </a:r>
          </a:p>
        </p:txBody>
      </p:sp>
      <p:sp>
        <p:nvSpPr>
          <p:cNvPr id="7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Identify a product/service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 rot="790732">
            <a:off x="5657503" y="830683"/>
            <a:ext cx="3142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1</a:t>
            </a:r>
            <a:r>
              <a:rPr lang="de-DE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 </a:t>
            </a:r>
            <a:r>
              <a:rPr lang="de-DE" sz="5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year</a:t>
            </a:r>
            <a:r>
              <a:rPr lang="de-DE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 </a:t>
            </a:r>
            <a:r>
              <a:rPr lang="de-DE" sz="5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ago</a:t>
            </a:r>
            <a:endParaRPr lang="de-DE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074" name="Picture 2" descr="Bildergebnis fÃ¼r product fi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160" y="2424023"/>
            <a:ext cx="2407478" cy="10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85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3" y="1537335"/>
            <a:ext cx="750543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smtClean="0">
                <a:solidFill>
                  <a:srgbClr val="007FF2"/>
                </a:solidFill>
              </a:rPr>
              <a:t>Challenges with the new technology, adoption is ongoing …</a:t>
            </a:r>
            <a:br>
              <a:rPr lang="de-DE" sz="1600" b="1" smtClean="0">
                <a:solidFill>
                  <a:srgbClr val="007FF2"/>
                </a:solidFill>
              </a:rPr>
            </a:br>
            <a:endParaRPr lang="en-US" sz="1600" b="1" dirty="0" smtClean="0">
              <a:solidFill>
                <a:srgbClr val="007FF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</a:t>
            </a:r>
            <a:r>
              <a:rPr lang="en-US" sz="1600" smtClean="0"/>
              <a:t>ew </a:t>
            </a:r>
            <a:r>
              <a:rPr lang="en-US" sz="1600" dirty="0"/>
              <a:t>technology not main stream adopted (similar to internet in early 90ies)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</a:t>
            </a:r>
            <a:r>
              <a:rPr lang="en-US" sz="1600" smtClean="0"/>
              <a:t>eneral </a:t>
            </a:r>
            <a:r>
              <a:rPr lang="en-US" sz="1600" dirty="0"/>
              <a:t>advantages are unknown / not transparent for end users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about advantages compared to existing financial services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new </a:t>
            </a:r>
            <a:r>
              <a:rPr lang="en-US" sz="1600" dirty="0" err="1"/>
              <a:t>blockchain</a:t>
            </a:r>
            <a:r>
              <a:rPr lang="en-US" sz="1600" dirty="0"/>
              <a:t> related use cases (e.g. proof of existence)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</a:t>
            </a:r>
            <a:r>
              <a:rPr lang="en-US" sz="1600" smtClean="0"/>
              <a:t>lockchain </a:t>
            </a:r>
            <a:r>
              <a:rPr lang="en-US" sz="1600" dirty="0" smtClean="0"/>
              <a:t>market crashes 2018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</a:t>
            </a:r>
            <a:r>
              <a:rPr lang="en-US" sz="1600" smtClean="0"/>
              <a:t>ad </a:t>
            </a:r>
            <a:r>
              <a:rPr lang="en-US" sz="1600" dirty="0" smtClean="0"/>
              <a:t>image because of dark net, virus, exchange hacking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</a:t>
            </a:r>
            <a:r>
              <a:rPr lang="en-US" sz="1600" smtClean="0"/>
              <a:t>ear </a:t>
            </a:r>
            <a:r>
              <a:rPr lang="en-US" sz="1600" dirty="0" smtClean="0"/>
              <a:t>of new technology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</a:t>
            </a:r>
            <a:r>
              <a:rPr lang="en-US" sz="1600" smtClean="0"/>
              <a:t>ue </a:t>
            </a:r>
            <a:r>
              <a:rPr lang="en-US" sz="1600" dirty="0" smtClean="0"/>
              <a:t>to bad managed ICOs decrease of user trust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</a:t>
            </a:r>
            <a:r>
              <a:rPr lang="en-US" sz="1600" smtClean="0"/>
              <a:t>urrent </a:t>
            </a:r>
            <a:r>
              <a:rPr lang="en-US" sz="1600" dirty="0" smtClean="0"/>
              <a:t>features not very user friendly (e.g. loss of private key)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</a:t>
            </a:r>
            <a:r>
              <a:rPr lang="en-US" sz="1600" smtClean="0"/>
              <a:t>enefits </a:t>
            </a:r>
            <a:r>
              <a:rPr lang="en-US" sz="1600" dirty="0" smtClean="0"/>
              <a:t>are more important for 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 world</a:t>
            </a:r>
            <a:endParaRPr lang="en-US" sz="1600" dirty="0"/>
          </a:p>
          <a:p>
            <a:endParaRPr lang="en-US" sz="1600" b="1" dirty="0" smtClean="0"/>
          </a:p>
        </p:txBody>
      </p:sp>
      <p:sp>
        <p:nvSpPr>
          <p:cNvPr id="7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/>
              <a:t>Identify a product/service</a:t>
            </a:r>
          </a:p>
        </p:txBody>
      </p:sp>
      <p:pic>
        <p:nvPicPr>
          <p:cNvPr id="6146" name="Picture 2" descr="Bildergebnis für challeng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53" b="96765" l="11944" r="55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66" r="41876"/>
          <a:stretch/>
        </p:blipFill>
        <p:spPr bwMode="auto">
          <a:xfrm>
            <a:off x="7028329" y="4516888"/>
            <a:ext cx="1942543" cy="188135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04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3" y="1537335"/>
            <a:ext cx="75054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smtClean="0">
                <a:solidFill>
                  <a:srgbClr val="007FF2"/>
                </a:solidFill>
              </a:rPr>
              <a:t>Gain freedom to have time and money -&gt; dicipline, self organization, savings</a:t>
            </a:r>
            <a:endParaRPr lang="en-US" sz="1600" i="1" dirty="0" smtClean="0">
              <a:solidFill>
                <a:srgbClr val="007FF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Select the technologies and tools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/>
              <a:t>Javascript</a:t>
            </a:r>
            <a:r>
              <a:rPr lang="en-US" sz="1600" smtClean="0"/>
              <a:t>, </a:t>
            </a:r>
            <a:r>
              <a:rPr lang="en-US" sz="1600" smtClean="0"/>
              <a:t>Ajax, PHP, HTML5</a:t>
            </a:r>
            <a:endParaRPr lang="en-US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/>
              <a:t>Apache </a:t>
            </a:r>
            <a:r>
              <a:rPr lang="en-US" sz="1600" smtClean="0"/>
              <a:t>Server, Ubuntu</a:t>
            </a:r>
            <a:endParaRPr lang="en-US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/>
              <a:t>Stellar </a:t>
            </a:r>
            <a:r>
              <a:rPr lang="en-US" sz="1600" smtClean="0"/>
              <a:t>SDK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/>
              <a:t>Communication: Skype, Keybase</a:t>
            </a:r>
            <a:endParaRPr lang="en-US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Development of the service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Continuous interaction with community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Interaction with other Stellar projects (Stellar </a:t>
            </a:r>
            <a:r>
              <a:rPr lang="en-US" sz="1600" smtClean="0"/>
              <a:t>Guard</a:t>
            </a:r>
            <a:r>
              <a:rPr lang="en-US" sz="1600" smtClean="0"/>
              <a:t>)</a:t>
            </a:r>
            <a:endParaRPr lang="en-US" sz="1600" dirty="0" smtClean="0"/>
          </a:p>
        </p:txBody>
      </p:sp>
      <p:sp>
        <p:nvSpPr>
          <p:cNvPr id="7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Create the product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97" y="2206213"/>
            <a:ext cx="3443018" cy="207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0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4" y="1537335"/>
            <a:ext cx="59809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mtClean="0"/>
              <a:t>Design </a:t>
            </a:r>
            <a:r>
              <a:rPr lang="en-US" sz="1600" dirty="0" smtClean="0"/>
              <a:t>the user interface – </a:t>
            </a:r>
            <a:r>
              <a:rPr lang="en-US" sz="1600" b="1" dirty="0" smtClean="0">
                <a:solidFill>
                  <a:srgbClr val="007FF2"/>
                </a:solidFill>
              </a:rPr>
              <a:t>Problem of user experience &amp; </a:t>
            </a:r>
            <a:r>
              <a:rPr lang="en-US" sz="1600" b="1" dirty="0" err="1" smtClean="0">
                <a:solidFill>
                  <a:srgbClr val="007FF2"/>
                </a:solidFill>
              </a:rPr>
              <a:t>blockchain</a:t>
            </a:r>
            <a:r>
              <a:rPr lang="en-US" sz="1600" b="1" dirty="0" smtClean="0">
                <a:solidFill>
                  <a:srgbClr val="007FF2"/>
                </a:solidFill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</a:t>
            </a:r>
            <a:r>
              <a:rPr lang="en-US" sz="1600" smtClean="0"/>
              <a:t>reate </a:t>
            </a:r>
            <a:r>
              <a:rPr lang="en-US" sz="1600" dirty="0" smtClean="0"/>
              <a:t>a user friendly interface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</a:t>
            </a:r>
            <a:r>
              <a:rPr lang="en-US" sz="1600" smtClean="0"/>
              <a:t>reate </a:t>
            </a:r>
            <a:r>
              <a:rPr lang="en-US" sz="1600" dirty="0" smtClean="0"/>
              <a:t>content to explain the service to users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</a:t>
            </a:r>
            <a:r>
              <a:rPr lang="en-US" sz="1600" smtClean="0"/>
              <a:t>he </a:t>
            </a:r>
            <a:r>
              <a:rPr lang="en-US" sz="1600" dirty="0" smtClean="0"/>
              <a:t>“Voucher” – easy to use – fast access to the services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>
                <a:solidFill>
                  <a:srgbClr val="007FF2"/>
                </a:solidFill>
              </a:rPr>
              <a:t>With B2B target group is easier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>
                <a:solidFill>
                  <a:srgbClr val="007FF2"/>
                </a:solidFill>
              </a:rPr>
              <a:t>Create integrated products </a:t>
            </a:r>
            <a:r>
              <a:rPr lang="en-US" sz="1600" smtClean="0"/>
              <a:t>-&gt; user doesn’t know blockchain is used!</a:t>
            </a:r>
            <a:endParaRPr lang="en-US" sz="1600" dirty="0" smtClean="0"/>
          </a:p>
        </p:txBody>
      </p:sp>
      <p:sp>
        <p:nvSpPr>
          <p:cNvPr id="7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Create the product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046" y="2494244"/>
            <a:ext cx="2191432" cy="307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8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smtClean="0"/>
              <a:t/>
            </a:r>
            <a:br>
              <a:rPr lang="de-DE" smtClean="0"/>
            </a:br>
            <a:r>
              <a:rPr lang="en-US" smtClean="0"/>
              <a:t>Final </a:t>
            </a:r>
            <a:r>
              <a:rPr lang="en-US" smtClean="0"/>
              <a:t>P</a:t>
            </a:r>
            <a:r>
              <a:rPr lang="en-US" smtClean="0"/>
              <a:t>roduct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 rot="790732">
            <a:off x="6506934" y="830683"/>
            <a:ext cx="14432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now</a:t>
            </a:r>
            <a:endParaRPr lang="de-DE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99408" y="1670823"/>
            <a:ext cx="473171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smtClean="0"/>
              <a:t>Our solution</a:t>
            </a:r>
            <a:r>
              <a:rPr lang="en-US" sz="1600"/>
              <a:t>: </a:t>
            </a:r>
            <a:r>
              <a:rPr lang="en-US" sz="1600" b="1">
                <a:solidFill>
                  <a:srgbClr val="007FF2"/>
                </a:solidFill>
              </a:rPr>
              <a:t>Blue Orion </a:t>
            </a:r>
            <a:r>
              <a:rPr lang="en-US" sz="1600"/>
              <a:t>service platform with </a:t>
            </a:r>
            <a:r>
              <a:rPr lang="en-US" sz="1600"/>
              <a:t>unique </a:t>
            </a:r>
            <a:r>
              <a:rPr lang="en-US" sz="1600" smtClean="0"/>
              <a:t>features.</a:t>
            </a: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/>
              <a:t>Timed </a:t>
            </a:r>
            <a:r>
              <a:rPr lang="en-US" sz="1600"/>
              <a:t>P</a:t>
            </a:r>
            <a:r>
              <a:rPr lang="en-US" sz="1600" smtClean="0"/>
              <a:t>ayments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/>
              <a:t>Multi Payments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/>
              <a:t>Voucher Management</a:t>
            </a:r>
            <a:endParaRPr lang="en-US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Proof </a:t>
            </a:r>
            <a:r>
              <a:rPr lang="en-US" sz="1600" smtClean="0"/>
              <a:t>of </a:t>
            </a:r>
            <a:r>
              <a:rPr lang="en-US" sz="1600"/>
              <a:t>E</a:t>
            </a:r>
            <a:r>
              <a:rPr lang="en-US" sz="1600" smtClean="0"/>
              <a:t>xistence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r>
              <a:rPr lang="en-US" sz="1600" b="1"/>
              <a:t>Our </a:t>
            </a:r>
            <a:r>
              <a:rPr lang="en-US" sz="1600" b="1" smtClean="0"/>
              <a:t>business model</a:t>
            </a:r>
          </a:p>
          <a:p>
            <a:endParaRPr lang="en-US" sz="1600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mtClean="0"/>
              <a:t>Project </a:t>
            </a:r>
            <a:r>
              <a:rPr lang="en-US" sz="1600"/>
              <a:t>related </a:t>
            </a:r>
            <a:r>
              <a:rPr lang="en-US" sz="1600"/>
              <a:t>model </a:t>
            </a:r>
            <a:r>
              <a:rPr lang="en-US" sz="1600" smtClean="0"/>
              <a:t>B2B, </a:t>
            </a:r>
            <a:r>
              <a:rPr lang="en-US" sz="1600"/>
              <a:t>providing blockchain services/consulting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mtClean="0"/>
              <a:t>Fee-based </a:t>
            </a:r>
            <a:r>
              <a:rPr lang="en-US" sz="1600"/>
              <a:t>model on wallet services</a:t>
            </a:r>
          </a:p>
          <a:p>
            <a:pPr>
              <a:lnSpc>
                <a:spcPct val="150000"/>
              </a:lnSpc>
            </a:pPr>
            <a:endParaRPr lang="en-US" sz="160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235" y="2463197"/>
            <a:ext cx="2933403" cy="330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2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smtClean="0"/>
              <a:t/>
            </a:r>
            <a:br>
              <a:rPr lang="de-DE" smtClean="0"/>
            </a:br>
            <a:r>
              <a:rPr lang="en-US" smtClean="0"/>
              <a:t>Marketing / Networking</a:t>
            </a:r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599408" y="1670823"/>
            <a:ext cx="47317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/>
              <a:t>Use social media: reddit, twitter, linkedin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/>
              <a:t>Be present at Stellar related blogs/forums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/>
              <a:t>Organize Meetups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/>
              <a:t>Find sales co-founder on an equity base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/>
              <a:t>Get in touch with the Stellar Foundation (based in San Francisco)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/>
              <a:t>Participate in conferences</a:t>
            </a:r>
            <a:endParaRPr lang="en-US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smtClean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73" y="2000725"/>
            <a:ext cx="1897448" cy="58820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73" y="2829558"/>
            <a:ext cx="1897448" cy="58821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73" y="3629224"/>
            <a:ext cx="1897448" cy="58820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07" y="4863998"/>
            <a:ext cx="1702449" cy="126533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6599" y="4863997"/>
            <a:ext cx="1857978" cy="126099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720" y="4863996"/>
            <a:ext cx="1936963" cy="1260999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797" y="4860063"/>
            <a:ext cx="1891700" cy="126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5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4" y="1537335"/>
            <a:ext cx="51616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>
                <a:solidFill>
                  <a:srgbClr val="007FF2"/>
                </a:solidFill>
              </a:rPr>
              <a:t>How to earn real money (not tokens)?</a:t>
            </a:r>
            <a:endParaRPr lang="de-DE" b="1" dirty="0" smtClean="0">
              <a:solidFill>
                <a:srgbClr val="007FF2"/>
              </a:solidFill>
            </a:endParaRPr>
          </a:p>
          <a:p>
            <a:endParaRPr lang="en-US" dirty="0" smtClean="0"/>
          </a:p>
          <a:p>
            <a:r>
              <a:rPr lang="en-US" smtClean="0"/>
              <a:t>Define an equity model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mtClean="0"/>
              <a:t>Offer equity to co-founder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</a:t>
            </a:r>
            <a:r>
              <a:rPr lang="en-US" smtClean="0"/>
              <a:t>resent </a:t>
            </a:r>
            <a:r>
              <a:rPr lang="en-US" dirty="0" smtClean="0"/>
              <a:t>your startup (angel.co)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smtClean="0"/>
              <a:t>earch </a:t>
            </a:r>
            <a:r>
              <a:rPr lang="en-US" smtClean="0"/>
              <a:t>team </a:t>
            </a:r>
            <a:r>
              <a:rPr lang="en-US" smtClean="0"/>
              <a:t>members based on equity</a:t>
            </a:r>
            <a:endParaRPr lang="en-US" dirty="0" smtClean="0"/>
          </a:p>
          <a:p>
            <a:endParaRPr lang="en-US" smtClean="0"/>
          </a:p>
          <a:p>
            <a:r>
              <a:rPr lang="en-US" smtClean="0"/>
              <a:t>Find clients:</a:t>
            </a:r>
            <a:r>
              <a:rPr lang="en-US" dirty="0"/>
              <a:t> </a:t>
            </a:r>
            <a:r>
              <a:rPr lang="en-US" smtClean="0"/>
              <a:t>B2B </a:t>
            </a:r>
            <a:r>
              <a:rPr lang="en-US" dirty="0" smtClean="0"/>
              <a:t>with crypto background (angel.co)</a:t>
            </a:r>
          </a:p>
          <a:p>
            <a:pPr lvl="1"/>
            <a:r>
              <a:rPr lang="en-US" smtClean="0"/>
              <a:t> </a:t>
            </a:r>
            <a:endParaRPr lang="en-US" dirty="0" smtClean="0"/>
          </a:p>
          <a:p>
            <a:r>
              <a:rPr lang="en-US" dirty="0" smtClean="0"/>
              <a:t>Find investors/partners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Stellar developer challenge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Stellar </a:t>
            </a:r>
            <a:r>
              <a:rPr lang="en-US" smtClean="0"/>
              <a:t>fund </a:t>
            </a:r>
            <a:r>
              <a:rPr lang="en-US" smtClean="0"/>
              <a:t>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mtClean="0"/>
              <a:t>Participate in startup challenges (BayStartup)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mtClean="0"/>
              <a:t>ICO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Selling </a:t>
            </a:r>
            <a:r>
              <a:rPr lang="en-US" smtClean="0"/>
              <a:t>the </a:t>
            </a:r>
            <a:r>
              <a:rPr lang="en-US" smtClean="0"/>
              <a:t>product: fee </a:t>
            </a:r>
            <a:r>
              <a:rPr lang="en-US" dirty="0" smtClean="0"/>
              <a:t>model on services</a:t>
            </a:r>
          </a:p>
        </p:txBody>
      </p:sp>
      <p:sp>
        <p:nvSpPr>
          <p:cNvPr id="7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A product and what next?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287" y="1729433"/>
            <a:ext cx="2520351" cy="16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1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2295525"/>
            <a:ext cx="43338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1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678442" y="2667595"/>
            <a:ext cx="7864196" cy="454149"/>
          </a:xfrm>
          <a:prstGeom prst="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b="1"/>
          </a:p>
        </p:txBody>
      </p:sp>
      <p:sp>
        <p:nvSpPr>
          <p:cNvPr id="4" name="Textfeld 3"/>
          <p:cNvSpPr txBox="1"/>
          <p:nvPr/>
        </p:nvSpPr>
        <p:spPr>
          <a:xfrm>
            <a:off x="678442" y="1387983"/>
            <a:ext cx="77117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Short </a:t>
            </a:r>
            <a:r>
              <a:rPr lang="de-DE" dirty="0" err="1" smtClean="0"/>
              <a:t>Introduction</a:t>
            </a:r>
            <a:endParaRPr lang="de-DE" dirty="0" smtClean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The </a:t>
            </a:r>
            <a:r>
              <a:rPr lang="de-DE" dirty="0" err="1" smtClean="0"/>
              <a:t>story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Blue Orion (A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blockchains</a:t>
            </a:r>
            <a:r>
              <a:rPr lang="de-DE" dirty="0" smtClean="0"/>
              <a:t>)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Blockchain</a:t>
            </a:r>
            <a:r>
              <a:rPr lang="de-DE" dirty="0"/>
              <a:t> </a:t>
            </a:r>
            <a:r>
              <a:rPr lang="de-DE" dirty="0" err="1"/>
              <a:t>solutions</a:t>
            </a:r>
            <a:r>
              <a:rPr lang="de-DE" dirty="0"/>
              <a:t> &amp; Stellar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b="1" dirty="0" err="1">
                <a:solidFill>
                  <a:schemeClr val="bg1"/>
                </a:solidFill>
              </a:rPr>
              <a:t>What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is</a:t>
            </a:r>
            <a:r>
              <a:rPr lang="de-DE" b="1" dirty="0">
                <a:solidFill>
                  <a:schemeClr val="bg1"/>
                </a:solidFill>
              </a:rPr>
              <a:t> a </a:t>
            </a:r>
            <a:r>
              <a:rPr lang="de-DE" b="1" dirty="0" err="1" smtClean="0">
                <a:solidFill>
                  <a:schemeClr val="bg1"/>
                </a:solidFill>
              </a:rPr>
              <a:t>token</a:t>
            </a:r>
            <a:r>
              <a:rPr lang="de-DE" b="1" dirty="0" smtClean="0">
                <a:solidFill>
                  <a:schemeClr val="bg1"/>
                </a:solidFill>
              </a:rPr>
              <a:t> (</a:t>
            </a:r>
            <a:r>
              <a:rPr lang="de-DE" b="1" dirty="0" err="1" smtClean="0">
                <a:solidFill>
                  <a:schemeClr val="bg1"/>
                </a:solidFill>
              </a:rPr>
              <a:t>and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why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you</a:t>
            </a:r>
            <a:r>
              <a:rPr lang="de-DE" b="1" dirty="0">
                <a:solidFill>
                  <a:schemeClr val="bg1"/>
                </a:solidFill>
              </a:rPr>
              <a:t> like </a:t>
            </a:r>
            <a:r>
              <a:rPr lang="de-DE" b="1" dirty="0" err="1">
                <a:solidFill>
                  <a:schemeClr val="bg1"/>
                </a:solidFill>
              </a:rPr>
              <a:t>to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have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one</a:t>
            </a:r>
            <a:r>
              <a:rPr lang="de-DE" b="1" dirty="0" smtClean="0">
                <a:solidFill>
                  <a:schemeClr val="bg1"/>
                </a:solidFill>
              </a:rPr>
              <a:t>?)</a:t>
            </a:r>
            <a:endParaRPr lang="de-DE" b="1" dirty="0">
              <a:solidFill>
                <a:schemeClr val="bg1"/>
              </a:solidFill>
            </a:endParaRP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Tools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A1: Public </a:t>
            </a:r>
            <a:r>
              <a:rPr lang="de-DE" dirty="0" err="1"/>
              <a:t>and</a:t>
            </a:r>
            <a:r>
              <a:rPr lang="de-DE" dirty="0"/>
              <a:t> Secret Keys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Understanding Assets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Trustlines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A2: Create your own token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A3: Send and receive </a:t>
            </a:r>
            <a:r>
              <a:rPr lang="en-US" dirty="0" smtClean="0"/>
              <a:t>tokens</a:t>
            </a:r>
            <a:endParaRPr lang="en-US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Potential of Stellar – Value added Services with Blue </a:t>
            </a:r>
            <a:r>
              <a:rPr lang="en-US" dirty="0" smtClean="0"/>
              <a:t>Orion</a:t>
            </a:r>
          </a:p>
        </p:txBody>
      </p:sp>
      <p:sp>
        <p:nvSpPr>
          <p:cNvPr id="5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Token Workshop</a:t>
            </a:r>
            <a:br>
              <a:rPr lang="de-D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58654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678442" y="1457320"/>
            <a:ext cx="7864196" cy="454149"/>
          </a:xfrm>
          <a:prstGeom prst="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b="1"/>
          </a:p>
        </p:txBody>
      </p:sp>
      <p:sp>
        <p:nvSpPr>
          <p:cNvPr id="4" name="Textfeld 3"/>
          <p:cNvSpPr txBox="1"/>
          <p:nvPr/>
        </p:nvSpPr>
        <p:spPr>
          <a:xfrm>
            <a:off x="678442" y="1387983"/>
            <a:ext cx="77117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Short </a:t>
            </a:r>
            <a:r>
              <a:rPr lang="de-DE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de-DE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The </a:t>
            </a:r>
            <a:r>
              <a:rPr lang="de-DE" dirty="0" err="1" smtClean="0"/>
              <a:t>story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Blue Orion (</a:t>
            </a:r>
            <a:r>
              <a:rPr lang="de-DE" smtClean="0"/>
              <a:t>A startup </a:t>
            </a:r>
            <a:r>
              <a:rPr lang="de-DE" dirty="0" smtClean="0"/>
              <a:t>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blockchains</a:t>
            </a:r>
            <a:r>
              <a:rPr lang="de-DE" dirty="0" smtClean="0"/>
              <a:t>)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Blockchain</a:t>
            </a:r>
            <a:r>
              <a:rPr lang="de-DE" dirty="0"/>
              <a:t> </a:t>
            </a:r>
            <a:r>
              <a:rPr lang="de-DE" dirty="0" err="1"/>
              <a:t>solutions</a:t>
            </a:r>
            <a:r>
              <a:rPr lang="de-DE" dirty="0"/>
              <a:t> &amp; Stellar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 smtClean="0"/>
              <a:t>token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err="1"/>
              <a:t>why</a:t>
            </a:r>
            <a:r>
              <a:rPr lang="de-DE"/>
              <a:t> </a:t>
            </a:r>
            <a:r>
              <a:rPr lang="de-DE" smtClean="0"/>
              <a:t>you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?)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Tools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A1: Public </a:t>
            </a:r>
            <a:r>
              <a:rPr lang="de-DE" dirty="0" err="1"/>
              <a:t>and</a:t>
            </a:r>
            <a:r>
              <a:rPr lang="de-DE" dirty="0"/>
              <a:t> Secret Keys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Understanding Assets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Trustlines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A2: Create your own token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A3: Send and receive </a:t>
            </a:r>
            <a:r>
              <a:rPr lang="en-US" dirty="0" smtClean="0"/>
              <a:t>tokens</a:t>
            </a:r>
            <a:endParaRPr lang="en-US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Potential of Stellar – Value added Services with Blue </a:t>
            </a:r>
            <a:r>
              <a:rPr lang="en-US" dirty="0" smtClean="0"/>
              <a:t>Orion</a:t>
            </a:r>
          </a:p>
        </p:txBody>
      </p:sp>
      <p:sp>
        <p:nvSpPr>
          <p:cNvPr id="5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Token Workshop</a:t>
            </a:r>
            <a:br>
              <a:rPr lang="de-D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6158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2" y="1556143"/>
            <a:ext cx="67143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Definition by Wikipedia</a:t>
            </a:r>
          </a:p>
          <a:p>
            <a:endParaRPr lang="en-US" b="1" dirty="0" smtClean="0"/>
          </a:p>
          <a:p>
            <a:r>
              <a:rPr lang="en-US" smtClean="0"/>
              <a:t>“Token</a:t>
            </a:r>
            <a:r>
              <a:rPr lang="en-US"/>
              <a:t> is a unit of value issued by a tech or crypto start-up, intended to be a piece in the ecosystem of their technology platform </a:t>
            </a:r>
            <a:r>
              <a:rPr lang="en-US"/>
              <a:t>or </a:t>
            </a:r>
            <a:r>
              <a:rPr lang="en-US" smtClean="0"/>
              <a:t>project. …”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Using </a:t>
            </a:r>
            <a:r>
              <a:rPr lang="en-US"/>
              <a:t>an existing blockchain (Ethereum, Stellar, EOS, Cardano, NEO</a:t>
            </a:r>
            <a:r>
              <a:rPr lang="en-US"/>
              <a:t>, </a:t>
            </a:r>
            <a:r>
              <a:rPr lang="en-US" smtClean="0"/>
              <a:t>Tron,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Easier to create than a new coin + blockchain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smtClean="0"/>
              <a:t>Three main types of token</a:t>
            </a:r>
            <a:br>
              <a:rPr lang="en-US" smtClean="0"/>
            </a:br>
            <a:r>
              <a:rPr lang="en-US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Security token (represents a value / share of a company or asset)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Utility token (e.g. platform access, governance, non-finance)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Payment token</a:t>
            </a:r>
            <a:endParaRPr lang="en-US" dirty="0" smtClean="0"/>
          </a:p>
          <a:p>
            <a:endParaRPr lang="en-US" b="1" dirty="0"/>
          </a:p>
        </p:txBody>
      </p:sp>
      <p:sp>
        <p:nvSpPr>
          <p:cNvPr id="7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/>
              <a:t>What is a token and why you like to have one</a:t>
            </a:r>
          </a:p>
        </p:txBody>
      </p:sp>
    </p:spTree>
    <p:extLst>
      <p:ext uri="{BB962C8B-B14F-4D97-AF65-F5344CB8AC3E}">
        <p14:creationId xmlns:p14="http://schemas.microsoft.com/office/powerpoint/2010/main" val="191994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2" y="1556143"/>
            <a:ext cx="78641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Why creating your own token?</a:t>
            </a:r>
          </a:p>
          <a:p>
            <a:endParaRPr lang="en-US" b="1" smtClean="0"/>
          </a:p>
          <a:p>
            <a:endParaRPr lang="en-US" b="1"/>
          </a:p>
          <a:p>
            <a:endParaRPr lang="en-US" b="1" smtClean="0"/>
          </a:p>
          <a:p>
            <a:endParaRPr lang="en-US" b="1"/>
          </a:p>
          <a:p>
            <a:endParaRPr lang="en-US" b="1" smtClean="0"/>
          </a:p>
          <a:p>
            <a:endParaRPr lang="en-US" b="1"/>
          </a:p>
          <a:p>
            <a:endParaRPr lang="en-US" b="1" smtClean="0"/>
          </a:p>
          <a:p>
            <a:endParaRPr lang="en-US" b="1"/>
          </a:p>
          <a:p>
            <a:endParaRPr lang="en-US" b="1" smtClean="0"/>
          </a:p>
          <a:p>
            <a:endParaRPr lang="en-US" b="1"/>
          </a:p>
          <a:p>
            <a:endParaRPr lang="en-US" b="1" smtClean="0"/>
          </a:p>
          <a:p>
            <a:endParaRPr lang="en-US" smtClean="0"/>
          </a:p>
          <a:p>
            <a:r>
              <a:rPr lang="en-US">
                <a:solidFill>
                  <a:srgbClr val="007FF2"/>
                </a:solidFill>
              </a:rPr>
              <a:t>Note</a:t>
            </a:r>
            <a:r>
              <a:rPr lang="en-US"/>
              <a:t>: On Stellar token are also called assets!</a:t>
            </a:r>
          </a:p>
          <a:p>
            <a:endParaRPr lang="en-US"/>
          </a:p>
        </p:txBody>
      </p:sp>
      <p:sp>
        <p:nvSpPr>
          <p:cNvPr id="7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/>
              <a:t>What is a token and why you like to have one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2" y="2078980"/>
            <a:ext cx="6690304" cy="286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9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678442" y="3071020"/>
            <a:ext cx="7864196" cy="454149"/>
          </a:xfrm>
          <a:prstGeom prst="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b="1"/>
          </a:p>
        </p:txBody>
      </p:sp>
      <p:sp>
        <p:nvSpPr>
          <p:cNvPr id="4" name="Textfeld 3"/>
          <p:cNvSpPr txBox="1"/>
          <p:nvPr/>
        </p:nvSpPr>
        <p:spPr>
          <a:xfrm>
            <a:off x="678442" y="1387983"/>
            <a:ext cx="77117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Short </a:t>
            </a:r>
            <a:r>
              <a:rPr lang="de-DE" dirty="0" err="1" smtClean="0"/>
              <a:t>Introduction</a:t>
            </a:r>
            <a:endParaRPr lang="de-DE" dirty="0" smtClean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The </a:t>
            </a:r>
            <a:r>
              <a:rPr lang="de-DE" dirty="0" err="1" smtClean="0"/>
              <a:t>story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Blue Orion (A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blockchains</a:t>
            </a:r>
            <a:r>
              <a:rPr lang="de-DE" dirty="0" smtClean="0"/>
              <a:t>)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Blockchain</a:t>
            </a:r>
            <a:r>
              <a:rPr lang="de-DE" dirty="0"/>
              <a:t> </a:t>
            </a:r>
            <a:r>
              <a:rPr lang="de-DE" dirty="0" err="1"/>
              <a:t>solutions</a:t>
            </a:r>
            <a:r>
              <a:rPr lang="de-DE" dirty="0"/>
              <a:t> &amp; Stellar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 smtClean="0"/>
              <a:t>token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?)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b="1" dirty="0">
                <a:solidFill>
                  <a:schemeClr val="bg1"/>
                </a:solidFill>
              </a:rPr>
              <a:t>Tools </a:t>
            </a:r>
            <a:r>
              <a:rPr lang="de-DE" b="1" dirty="0" err="1">
                <a:solidFill>
                  <a:schemeClr val="bg1"/>
                </a:solidFill>
              </a:rPr>
              <a:t>we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use</a:t>
            </a:r>
            <a:r>
              <a:rPr lang="de-DE" b="1" dirty="0">
                <a:solidFill>
                  <a:schemeClr val="bg1"/>
                </a:solidFill>
              </a:rPr>
              <a:t> in </a:t>
            </a:r>
            <a:r>
              <a:rPr lang="de-DE" b="1" dirty="0" err="1" smtClean="0">
                <a:solidFill>
                  <a:schemeClr val="bg1"/>
                </a:solidFill>
              </a:rPr>
              <a:t>this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workshop</a:t>
            </a:r>
            <a:endParaRPr lang="de-DE" b="1" dirty="0">
              <a:solidFill>
                <a:schemeClr val="bg1"/>
              </a:solidFill>
            </a:endParaRP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A1: Public </a:t>
            </a:r>
            <a:r>
              <a:rPr lang="de-DE" dirty="0" err="1"/>
              <a:t>and</a:t>
            </a:r>
            <a:r>
              <a:rPr lang="de-DE" dirty="0"/>
              <a:t> Secret Keys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Understanding Assets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Trustlines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A2: Create your own token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A3: Send and receive </a:t>
            </a:r>
            <a:r>
              <a:rPr lang="en-US" dirty="0" smtClean="0"/>
              <a:t>tokens</a:t>
            </a:r>
            <a:endParaRPr lang="en-US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Potential of Stellar – Value added Services with Blue </a:t>
            </a:r>
            <a:r>
              <a:rPr lang="en-US" dirty="0" smtClean="0"/>
              <a:t>Orion</a:t>
            </a:r>
          </a:p>
        </p:txBody>
      </p:sp>
      <p:sp>
        <p:nvSpPr>
          <p:cNvPr id="5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Token Workshop</a:t>
            </a:r>
            <a:br>
              <a:rPr lang="de-D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55174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3" y="1537337"/>
            <a:ext cx="750543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Tools to be used in the workshop</a:t>
            </a:r>
          </a:p>
          <a:p>
            <a:endParaRPr lang="en-US" sz="1400" dirty="0" smtClean="0"/>
          </a:p>
          <a:p>
            <a:pPr marL="342900" indent="-342900">
              <a:buAutoNum type="arabicParenR"/>
            </a:pPr>
            <a:r>
              <a:rPr lang="en-US" dirty="0" smtClean="0"/>
              <a:t>Text Editor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</a:t>
            </a:r>
            <a:r>
              <a:rPr lang="en-US" sz="1400" dirty="0" smtClean="0"/>
              <a:t>o store all the keys created in the workshop</a:t>
            </a:r>
            <a:br>
              <a:rPr lang="en-US" sz="1400" dirty="0" smtClean="0"/>
            </a:br>
            <a:endParaRPr lang="en-US" sz="1400" dirty="0" smtClean="0"/>
          </a:p>
          <a:p>
            <a:pPr marL="342900" indent="-342900">
              <a:buAutoNum type="arabicParenR"/>
            </a:pPr>
            <a:r>
              <a:rPr lang="en-US" dirty="0" smtClean="0"/>
              <a:t>Stellar Laboratory</a:t>
            </a:r>
            <a:br>
              <a:rPr lang="en-US" dirty="0" smtClean="0"/>
            </a:br>
            <a:r>
              <a:rPr lang="en-US" sz="1400" dirty="0" err="1" smtClean="0"/>
              <a:t>Webinterface</a:t>
            </a:r>
            <a:r>
              <a:rPr lang="en-US" sz="1400" dirty="0" smtClean="0"/>
              <a:t> provided from the Stellar Foundation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de-DE" dirty="0">
                <a:hlinkClick r:id="rId3"/>
              </a:rPr>
              <a:t>https://www.stellar.org/laboratory/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/>
              <a:t>Stellar </a:t>
            </a:r>
            <a:r>
              <a:rPr lang="en-US" dirty="0" smtClean="0"/>
              <a:t>Expert</a:t>
            </a:r>
            <a:r>
              <a:rPr lang="en-US" dirty="0"/>
              <a:t/>
            </a:r>
            <a:br>
              <a:rPr lang="en-US" dirty="0"/>
            </a:br>
            <a:r>
              <a:rPr lang="en-US" sz="1400" dirty="0" smtClean="0"/>
              <a:t>Account and Asset Explorer</a:t>
            </a:r>
            <a:br>
              <a:rPr lang="en-US" sz="1400" dirty="0" smtClean="0"/>
            </a:br>
            <a:r>
              <a:rPr lang="de-DE" dirty="0">
                <a:hlinkClick r:id="rId4"/>
              </a:rPr>
              <a:t>https://stellar.expert/explorer/public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Blue Orion Web-Wallet</a:t>
            </a:r>
            <a:br>
              <a:rPr lang="en-US" dirty="0" smtClean="0"/>
            </a:br>
            <a:r>
              <a:rPr lang="en-US" dirty="0">
                <a:hlinkClick r:id="rId5"/>
              </a:rPr>
              <a:t>http</a:t>
            </a:r>
            <a:r>
              <a:rPr lang="en-US">
                <a:hlinkClick r:id="rId5"/>
              </a:rPr>
              <a:t>://</a:t>
            </a:r>
            <a:r>
              <a:rPr lang="en-US" smtClean="0">
                <a:hlinkClick r:id="rId5"/>
              </a:rPr>
              <a:t>blueorion.cc/signin</a:t>
            </a:r>
            <a:endParaRPr lang="en-US" smtClean="0"/>
          </a:p>
          <a:p>
            <a:pPr marL="342900" indent="-342900">
              <a:buAutoNum type="arabicParenR"/>
            </a:pPr>
            <a:endParaRPr lang="en-US"/>
          </a:p>
          <a:p>
            <a:pPr marL="342900" indent="-342900">
              <a:buAutoNum type="arabicParenR"/>
            </a:pPr>
            <a:r>
              <a:rPr lang="en-US" smtClean="0"/>
              <a:t>PPT Slides - Workshop TUM</a:t>
            </a:r>
            <a:r>
              <a:rPr lang="en-US"/>
              <a:t/>
            </a:r>
            <a:br>
              <a:rPr lang="en-US"/>
            </a:br>
            <a:r>
              <a:rPr lang="en-US">
                <a:hlinkClick r:id="rId6"/>
              </a:rPr>
              <a:t>http</a:t>
            </a:r>
            <a:r>
              <a:rPr lang="en-US">
                <a:hlinkClick r:id="rId6"/>
              </a:rPr>
              <a:t>://</a:t>
            </a:r>
            <a:r>
              <a:rPr lang="en-US" smtClean="0">
                <a:hlinkClick r:id="rId6"/>
              </a:rPr>
              <a:t>blueorion.cc/documents/tum-workshop.pdf</a:t>
            </a:r>
            <a:endParaRPr lang="en-US" smtClean="0"/>
          </a:p>
        </p:txBody>
      </p:sp>
      <p:sp>
        <p:nvSpPr>
          <p:cNvPr id="5" name="Abgerundetes Rechteck 4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7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/>
              <a:t>Tools we </a:t>
            </a:r>
            <a:r>
              <a:rPr lang="en-US" dirty="0" smtClean="0"/>
              <a:t>will use during </a:t>
            </a:r>
            <a:r>
              <a:rPr lang="en-US" dirty="0"/>
              <a:t>the workshop</a:t>
            </a:r>
          </a:p>
        </p:txBody>
      </p:sp>
      <p:pic>
        <p:nvPicPr>
          <p:cNvPr id="1026" name="Picture 2" descr="Bildergebnis fÃ¼r tools it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688" y="3061335"/>
            <a:ext cx="2844800" cy="28448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05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678442" y="3483410"/>
            <a:ext cx="7864196" cy="454149"/>
          </a:xfrm>
          <a:prstGeom prst="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b="1"/>
          </a:p>
        </p:txBody>
      </p:sp>
      <p:sp>
        <p:nvSpPr>
          <p:cNvPr id="4" name="Textfeld 3"/>
          <p:cNvSpPr txBox="1"/>
          <p:nvPr/>
        </p:nvSpPr>
        <p:spPr>
          <a:xfrm>
            <a:off x="678442" y="1387983"/>
            <a:ext cx="77117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Short </a:t>
            </a:r>
            <a:r>
              <a:rPr lang="de-DE" dirty="0" err="1" smtClean="0"/>
              <a:t>Introduction</a:t>
            </a:r>
            <a:endParaRPr lang="de-DE" dirty="0" smtClean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The </a:t>
            </a:r>
            <a:r>
              <a:rPr lang="de-DE" dirty="0" err="1" smtClean="0"/>
              <a:t>story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Blue Orion (A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blockchains</a:t>
            </a:r>
            <a:r>
              <a:rPr lang="de-DE" dirty="0" smtClean="0"/>
              <a:t>)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Blockchain</a:t>
            </a:r>
            <a:r>
              <a:rPr lang="de-DE" dirty="0"/>
              <a:t> </a:t>
            </a:r>
            <a:r>
              <a:rPr lang="de-DE" dirty="0" err="1"/>
              <a:t>solutions</a:t>
            </a:r>
            <a:r>
              <a:rPr lang="de-DE" dirty="0"/>
              <a:t> &amp; Stellar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 smtClean="0"/>
              <a:t>token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?)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Tools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b="1" dirty="0">
                <a:solidFill>
                  <a:schemeClr val="bg1"/>
                </a:solidFill>
              </a:rPr>
              <a:t>A1: Public </a:t>
            </a:r>
            <a:r>
              <a:rPr lang="de-DE" b="1" dirty="0" err="1">
                <a:solidFill>
                  <a:schemeClr val="bg1"/>
                </a:solidFill>
              </a:rPr>
              <a:t>and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smtClean="0">
                <a:solidFill>
                  <a:schemeClr val="bg1"/>
                </a:solidFill>
              </a:rPr>
              <a:t>Private Keys</a:t>
            </a:r>
            <a:endParaRPr lang="de-DE" b="1" dirty="0">
              <a:solidFill>
                <a:schemeClr val="bg1"/>
              </a:solidFill>
            </a:endParaRP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Understanding Assets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Trustlines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A2: Create your own token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A3: Send and receive </a:t>
            </a:r>
            <a:r>
              <a:rPr lang="en-US" dirty="0" smtClean="0"/>
              <a:t>tokens</a:t>
            </a:r>
            <a:endParaRPr lang="en-US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Potential of Stellar – Value added Services with Blue </a:t>
            </a:r>
            <a:r>
              <a:rPr lang="en-US" dirty="0" smtClean="0"/>
              <a:t>Orion</a:t>
            </a:r>
          </a:p>
        </p:txBody>
      </p:sp>
      <p:sp>
        <p:nvSpPr>
          <p:cNvPr id="5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Token Workshop</a:t>
            </a:r>
            <a:br>
              <a:rPr lang="de-D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211993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A1: Content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78443" y="1537335"/>
            <a:ext cx="75054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Lesson Goals A1</a:t>
            </a:r>
            <a:endParaRPr lang="en-US" dirty="0" smtClean="0"/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Understand public and secret keys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Create keys/accounts on </a:t>
            </a:r>
            <a:r>
              <a:rPr lang="en-US" dirty="0" err="1" smtClean="0"/>
              <a:t>TestNet</a:t>
            </a:r>
            <a:r>
              <a:rPr lang="en-US" dirty="0" smtClean="0"/>
              <a:t> + </a:t>
            </a:r>
            <a:r>
              <a:rPr lang="en-US" dirty="0" err="1" smtClean="0"/>
              <a:t>PublicNet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Fund the accounts with </a:t>
            </a:r>
            <a:r>
              <a:rPr lang="en-US" dirty="0" err="1"/>
              <a:t>F</a:t>
            </a:r>
            <a:r>
              <a:rPr lang="en-US" dirty="0" err="1" smtClean="0"/>
              <a:t>riendbot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Check balance with account viewer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Abgerundetes Rechteck 4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pic>
        <p:nvPicPr>
          <p:cNvPr id="2052" name="Picture 4" descr="Ãhnliches Foto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3" r="21627"/>
          <a:stretch/>
        </p:blipFill>
        <p:spPr bwMode="auto">
          <a:xfrm>
            <a:off x="6238877" y="1657350"/>
            <a:ext cx="2246613" cy="2209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8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3" y="1537336"/>
            <a:ext cx="787500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An account is represented by Public and Private Key </a:t>
            </a:r>
          </a:p>
          <a:p>
            <a:r>
              <a:rPr lang="en-US" sz="1400" dirty="0" smtClean="0"/>
              <a:t>(The Private Key is sometimes also called the Secret Key or Secret Seed </a:t>
            </a:r>
            <a:br>
              <a:rPr lang="en-US" sz="1400" dirty="0" smtClean="0"/>
            </a:br>
            <a:r>
              <a:rPr lang="en-US" sz="1400" dirty="0" smtClean="0"/>
              <a:t>within the Stellar community)</a:t>
            </a:r>
            <a:endParaRPr lang="en-US" sz="800" dirty="0" smtClean="0"/>
          </a:p>
          <a:p>
            <a:endParaRPr lang="en-US" b="1" dirty="0" smtClean="0"/>
          </a:p>
          <a:p>
            <a:r>
              <a:rPr lang="en-US" b="1" dirty="0" smtClean="0"/>
              <a:t>Keys will be created based on a specific crypto algorithm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(based on ED25519, see also </a:t>
            </a:r>
            <a:r>
              <a:rPr lang="en-US" sz="1200" i="1" u="sng" dirty="0">
                <a:solidFill>
                  <a:schemeClr val="bg1">
                    <a:lumMod val="50000"/>
                  </a:schemeClr>
                </a:solidFill>
              </a:rPr>
              <a:t>https://en.wikipedia.org/wiki/EdDSA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endParaRPr lang="en-US" sz="800" dirty="0"/>
          </a:p>
          <a:p>
            <a:endParaRPr lang="en-US" sz="1400" b="1" dirty="0" smtClean="0"/>
          </a:p>
          <a:p>
            <a:r>
              <a:rPr lang="en-US" b="1" dirty="0" smtClean="0"/>
              <a:t>Public Key</a:t>
            </a:r>
            <a:r>
              <a:rPr lang="en-US" dirty="0" smtClean="0"/>
              <a:t> </a:t>
            </a:r>
            <a:r>
              <a:rPr lang="en-US" sz="1400" dirty="0"/>
              <a:t>		</a:t>
            </a:r>
            <a:r>
              <a:rPr lang="en-US" sz="1400" dirty="0" smtClean="0"/>
              <a:t>comparable with </a:t>
            </a:r>
            <a:r>
              <a:rPr lang="en-US" sz="1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 account number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56 Characters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Starts with a “G”</a:t>
            </a:r>
          </a:p>
          <a:p>
            <a:pPr marL="285750" indent="-285750">
              <a:buFontTx/>
              <a:buChar char="-"/>
            </a:pPr>
            <a:endParaRPr lang="en-US" sz="800" dirty="0" smtClean="0"/>
          </a:p>
          <a:p>
            <a:r>
              <a:rPr lang="en-US" sz="1400" dirty="0" smtClean="0"/>
              <a:t>e.g.: “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GBITJ65YIQGIDHJEPEFW33RDXDLU7U3NRVNAAIJA424GGKGPB2I66KVB</a:t>
            </a:r>
            <a:r>
              <a:rPr lang="en-US" sz="1400" dirty="0" smtClean="0"/>
              <a:t>”</a:t>
            </a:r>
            <a:endParaRPr lang="en-US" sz="1400" dirty="0"/>
          </a:p>
          <a:p>
            <a:endParaRPr lang="en-US" sz="800" dirty="0"/>
          </a:p>
          <a:p>
            <a:endParaRPr lang="en-US" sz="1400" b="1" dirty="0" smtClean="0"/>
          </a:p>
          <a:p>
            <a:r>
              <a:rPr lang="en-US" b="1" dirty="0"/>
              <a:t>Private Key </a:t>
            </a:r>
            <a:r>
              <a:rPr lang="en-US" dirty="0" smtClean="0"/>
              <a:t> 	</a:t>
            </a:r>
            <a:r>
              <a:rPr lang="en-US" sz="1400" dirty="0"/>
              <a:t>	</a:t>
            </a:r>
            <a:r>
              <a:rPr lang="en-US" sz="1400" dirty="0" smtClean="0"/>
              <a:t>comparable with </a:t>
            </a:r>
            <a:r>
              <a:rPr lang="en-US" sz="1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password</a:t>
            </a:r>
            <a:endParaRPr lang="en-US" sz="1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en-US" sz="1400" dirty="0"/>
              <a:t>56 Characters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Starts with a </a:t>
            </a:r>
            <a:r>
              <a:rPr lang="en-US" sz="1400" dirty="0" smtClean="0"/>
              <a:t>“S”</a:t>
            </a:r>
          </a:p>
          <a:p>
            <a:pPr marL="285750" indent="-285750">
              <a:buFontTx/>
              <a:buChar char="-"/>
            </a:pPr>
            <a:endParaRPr lang="en-US" sz="800" dirty="0"/>
          </a:p>
          <a:p>
            <a:r>
              <a:rPr lang="en-US" sz="1400" dirty="0" smtClean="0"/>
              <a:t>e.g.: “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SA4CNBDDTZVCNQMBCI6HCUKNQE35EBS3EBZ2AX6XXJZ4MGFIVBMWH34U</a:t>
            </a:r>
            <a:r>
              <a:rPr lang="en-US" sz="1400" dirty="0" smtClean="0"/>
              <a:t>”</a:t>
            </a:r>
            <a:endParaRPr lang="en-US" sz="1400" dirty="0"/>
          </a:p>
          <a:p>
            <a:pPr marL="285750" indent="-285750">
              <a:buFontTx/>
              <a:buChar char="-"/>
            </a:pPr>
            <a:endParaRPr lang="en-US" sz="800" dirty="0"/>
          </a:p>
        </p:txBody>
      </p:sp>
      <p:sp>
        <p:nvSpPr>
          <p:cNvPr id="5" name="Abgerundetes Rechteck 4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7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A1: </a:t>
            </a:r>
            <a:r>
              <a:rPr lang="en-US" dirty="0" smtClean="0"/>
              <a:t>Understanding </a:t>
            </a:r>
            <a:r>
              <a:rPr lang="en-US" dirty="0"/>
              <a:t>public and secret </a:t>
            </a:r>
            <a:r>
              <a:rPr lang="en-US" dirty="0" smtClean="0"/>
              <a:t>keys</a:t>
            </a:r>
            <a:endParaRPr lang="de-DE" dirty="0"/>
          </a:p>
        </p:txBody>
      </p:sp>
      <p:pic>
        <p:nvPicPr>
          <p:cNvPr id="8" name="Picture 2" descr="Bildergebnis für sehen nicht anfasse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4" y="1614702"/>
            <a:ext cx="1001598" cy="100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99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4876802" y="1904895"/>
            <a:ext cx="36861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Create Keys</a:t>
            </a:r>
          </a:p>
          <a:p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Generate a key pair</a:t>
            </a:r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Safe keys</a:t>
            </a:r>
          </a:p>
          <a:p>
            <a:endParaRPr lang="en-US" b="1" dirty="0" smtClean="0"/>
          </a:p>
          <a:p>
            <a:endParaRPr lang="en-US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b="35311"/>
          <a:stretch/>
        </p:blipFill>
        <p:spPr>
          <a:xfrm>
            <a:off x="678442" y="1904895"/>
            <a:ext cx="3360158" cy="2419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8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A1: </a:t>
            </a:r>
            <a:r>
              <a:rPr lang="en-US" dirty="0"/>
              <a:t>Create </a:t>
            </a:r>
            <a:r>
              <a:rPr lang="en-US" dirty="0" smtClean="0"/>
              <a:t>&amp; activate an account (via laboratory)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692219" y="1460814"/>
            <a:ext cx="2787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u="sng" dirty="0">
                <a:solidFill>
                  <a:srgbClr val="007FF2"/>
                </a:solidFill>
              </a:rPr>
              <a:t>https://www.stellar.org/laboratory/</a:t>
            </a:r>
          </a:p>
        </p:txBody>
      </p:sp>
      <p:sp>
        <p:nvSpPr>
          <p:cNvPr id="5" name="Rechteck 4"/>
          <p:cNvSpPr/>
          <p:nvPr/>
        </p:nvSpPr>
        <p:spPr>
          <a:xfrm>
            <a:off x="678444" y="4839206"/>
            <a:ext cx="78845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FF2"/>
                </a:solidFill>
              </a:rPr>
              <a:t>Note:</a:t>
            </a:r>
            <a:r>
              <a:rPr lang="en-US" dirty="0">
                <a:solidFill>
                  <a:srgbClr val="007FF2"/>
                </a:solidFill>
              </a:rPr>
              <a:t> </a:t>
            </a:r>
            <a:r>
              <a:rPr lang="en-US" dirty="0" smtClean="0"/>
              <a:t>A new </a:t>
            </a:r>
            <a:r>
              <a:rPr lang="en-US" dirty="0"/>
              <a:t>Stellar </a:t>
            </a:r>
            <a:r>
              <a:rPr lang="en-US" dirty="0" smtClean="0"/>
              <a:t>account needs </a:t>
            </a:r>
            <a:r>
              <a:rPr lang="en-US" dirty="0"/>
              <a:t>to get activated by sending lumen to </a:t>
            </a:r>
            <a:r>
              <a:rPr lang="en-US" dirty="0" smtClean="0"/>
              <a:t>that account from another existing account </a:t>
            </a:r>
            <a:r>
              <a:rPr lang="en-US" dirty="0"/>
              <a:t>(Minimum 0.5 lumen, to have some value left for fees, at least 1 lumen is recommended)</a:t>
            </a:r>
          </a:p>
        </p:txBody>
      </p:sp>
      <p:pic>
        <p:nvPicPr>
          <p:cNvPr id="3074" name="Picture 2" descr="Bildergebnis für sehen nicht anfasse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4" y="1614702"/>
            <a:ext cx="1001598" cy="100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44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2" y="1915289"/>
            <a:ext cx="789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Keys on </a:t>
            </a:r>
            <a:r>
              <a:rPr lang="en-US" b="1" dirty="0" err="1" smtClean="0"/>
              <a:t>PublicNet</a:t>
            </a:r>
            <a:r>
              <a:rPr lang="en-US" dirty="0" smtClean="0"/>
              <a:t> with</a:t>
            </a:r>
            <a:r>
              <a:rPr lang="en-US" b="1" dirty="0" smtClean="0"/>
              <a:t> Blue Orion </a:t>
            </a:r>
            <a:r>
              <a:rPr lang="en-US" dirty="0" smtClean="0"/>
              <a:t>by using a </a:t>
            </a:r>
            <a:r>
              <a:rPr lang="en-US" b="1" dirty="0" smtClean="0"/>
              <a:t>voucher</a:t>
            </a:r>
            <a:r>
              <a:rPr lang="en-US" dirty="0" smtClean="0"/>
              <a:t>.</a:t>
            </a:r>
            <a:endParaRPr lang="en-US" b="1" dirty="0"/>
          </a:p>
          <a:p>
            <a:endParaRPr lang="en-US" dirty="0" smtClean="0"/>
          </a:p>
        </p:txBody>
      </p:sp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12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A1: </a:t>
            </a:r>
            <a:r>
              <a:rPr lang="en-US" dirty="0"/>
              <a:t>Create </a:t>
            </a:r>
            <a:r>
              <a:rPr lang="en-US" dirty="0" smtClean="0"/>
              <a:t>&amp; activate an account (via wallet)</a:t>
            </a:r>
            <a:endParaRPr lang="de-DE" dirty="0"/>
          </a:p>
        </p:txBody>
      </p:sp>
      <p:sp>
        <p:nvSpPr>
          <p:cNvPr id="13" name="Abgerundetes Rechteck 12"/>
          <p:cNvSpPr>
            <a:spLocks noChangeAspect="1"/>
          </p:cNvSpPr>
          <p:nvPr/>
        </p:nvSpPr>
        <p:spPr>
          <a:xfrm>
            <a:off x="678442" y="1476375"/>
            <a:ext cx="1457680" cy="27665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PublicNet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2223237" y="1460814"/>
            <a:ext cx="2144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u="sng" dirty="0">
                <a:solidFill>
                  <a:srgbClr val="007FF2"/>
                </a:solidFill>
              </a:rPr>
              <a:t>https://blueorion.cc/signin</a:t>
            </a:r>
          </a:p>
        </p:txBody>
      </p:sp>
      <p:pic>
        <p:nvPicPr>
          <p:cNvPr id="10" name="Picture 2" descr="Bildergebnis fÃ¼r do it yoursel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BEFFFF"/>
              </a:clrFrom>
              <a:clrTo>
                <a:srgbClr val="BE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4300"/>
                    </a14:imgEffect>
                    <a14:imgEffect>
                      <a14:saturation sat="112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459" y="1596843"/>
            <a:ext cx="1559227" cy="94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42" y="2395849"/>
            <a:ext cx="5223594" cy="3848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1319">
            <a:off x="5418170" y="4551090"/>
            <a:ext cx="1958975" cy="13255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58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2" y="2395113"/>
            <a:ext cx="574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Voucher</a:t>
            </a:r>
            <a:r>
              <a:rPr lang="en-US" b="1" dirty="0" smtClean="0"/>
              <a:t> </a:t>
            </a:r>
            <a:r>
              <a:rPr lang="en-US" b="1" dirty="0" err="1" smtClean="0"/>
              <a:t>Redemtion</a:t>
            </a:r>
            <a:r>
              <a:rPr lang="en-US" b="1" dirty="0" smtClean="0"/>
              <a:t> </a:t>
            </a:r>
            <a:r>
              <a:rPr lang="en-US" dirty="0" smtClean="0"/>
              <a:t>in 2 Steps</a:t>
            </a:r>
          </a:p>
          <a:p>
            <a:endParaRPr lang="en-US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2" y="2823737"/>
            <a:ext cx="4145164" cy="273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067" y="2823737"/>
            <a:ext cx="3744895" cy="273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9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A1: </a:t>
            </a:r>
            <a:r>
              <a:rPr lang="en-US" dirty="0"/>
              <a:t>Create </a:t>
            </a:r>
            <a:r>
              <a:rPr lang="en-US" dirty="0" smtClean="0"/>
              <a:t>&amp; activate an account (via wallet)</a:t>
            </a:r>
            <a:endParaRPr lang="de-DE" dirty="0"/>
          </a:p>
        </p:txBody>
      </p:sp>
      <p:sp>
        <p:nvSpPr>
          <p:cNvPr id="10" name="Abgerundetes Rechteck 9"/>
          <p:cNvSpPr>
            <a:spLocks noChangeAspect="1"/>
          </p:cNvSpPr>
          <p:nvPr/>
        </p:nvSpPr>
        <p:spPr>
          <a:xfrm>
            <a:off x="678442" y="1476375"/>
            <a:ext cx="1457680" cy="27665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PublicNet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223237" y="1460814"/>
            <a:ext cx="2144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u="sng" dirty="0">
                <a:solidFill>
                  <a:srgbClr val="007FF2"/>
                </a:solidFill>
              </a:rPr>
              <a:t>https://blueorion.cc/signin</a:t>
            </a:r>
          </a:p>
        </p:txBody>
      </p:sp>
      <p:pic>
        <p:nvPicPr>
          <p:cNvPr id="12" name="Picture 2" descr="Bildergebnis fÃ¼r do it yoursel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BEFFFF"/>
              </a:clrFrom>
              <a:clrTo>
                <a:srgbClr val="BE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4300"/>
                    </a14:imgEffect>
                    <a14:imgEffect>
                      <a14:saturation sat="112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459" y="1596843"/>
            <a:ext cx="1559227" cy="94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55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Token Workshop</a:t>
            </a:r>
            <a:r>
              <a:rPr lang="de-DE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mtClean="0">
                <a:solidFill>
                  <a:schemeClr val="tx1"/>
                </a:solidFill>
              </a:rPr>
              <a:t>Team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2260775-53CF-3447-A06B-4DAD5DF35F3A}"/>
              </a:ext>
            </a:extLst>
          </p:cNvPr>
          <p:cNvSpPr txBox="1">
            <a:spLocks/>
          </p:cNvSpPr>
          <p:nvPr/>
        </p:nvSpPr>
        <p:spPr>
          <a:xfrm>
            <a:off x="678442" y="1663700"/>
            <a:ext cx="6531983" cy="435133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Calibri" panose="020F0502020204030204" pitchFamily="34" charset="0"/>
              <a:buNone/>
            </a:pPr>
            <a:r>
              <a:rPr lang="en-US" b="1" smtClean="0"/>
              <a:t>Hans Woppmann - Founder, CTO </a:t>
            </a:r>
          </a:p>
          <a:p>
            <a:pPr marL="0" indent="0">
              <a:lnSpc>
                <a:spcPct val="110000"/>
              </a:lnSpc>
              <a:buFont typeface="Calibri" panose="020F0502020204030204" pitchFamily="34" charset="0"/>
              <a:buNone/>
            </a:pPr>
            <a:r>
              <a:rPr lang="en-US" smtClean="0"/>
              <a:t>Senior IT-Consultant, Full stack Developer and Team lead in 50+ projects. Blockchain Developer since 2013, Founder SmartStellar.org. Worked at BMW, Atos, Altran. Munich, Germany</a:t>
            </a:r>
          </a:p>
          <a:p>
            <a:pPr marL="0" indent="0">
              <a:lnSpc>
                <a:spcPct val="110000"/>
              </a:lnSpc>
              <a:buFont typeface="Calibri" panose="020F0502020204030204" pitchFamily="34" charset="0"/>
              <a:buNone/>
            </a:pPr>
            <a:endParaRPr lang="en-US" smtClean="0"/>
          </a:p>
          <a:p>
            <a:pPr marL="0" indent="0">
              <a:lnSpc>
                <a:spcPct val="110000"/>
              </a:lnSpc>
              <a:buFont typeface="Calibri" panose="020F0502020204030204" pitchFamily="34" charset="0"/>
              <a:buNone/>
            </a:pPr>
            <a:r>
              <a:rPr lang="en-US" b="1" smtClean="0"/>
              <a:t>Peter Pansegrau - Co-Founder, Quality Assurance</a:t>
            </a:r>
          </a:p>
          <a:p>
            <a:pPr marL="0" indent="0">
              <a:lnSpc>
                <a:spcPct val="110000"/>
              </a:lnSpc>
              <a:buFont typeface="Calibri" panose="020F0502020204030204" pitchFamily="34" charset="0"/>
              <a:buNone/>
            </a:pPr>
            <a:r>
              <a:rPr lang="en-US" smtClean="0"/>
              <a:t>Senior IT-Consultant, Testmanagement and Quality Engineering, Co-Founder SmartStellar.org. Worked at Atos, T-Systems. Munich, Germany </a:t>
            </a:r>
            <a:br>
              <a:rPr lang="en-US" smtClean="0"/>
            </a:br>
            <a:endParaRPr lang="en-US" smtClean="0"/>
          </a:p>
          <a:p>
            <a:pPr marL="0" indent="0">
              <a:lnSpc>
                <a:spcPct val="110000"/>
              </a:lnSpc>
              <a:buFont typeface="Calibri" panose="020F0502020204030204" pitchFamily="34" charset="0"/>
              <a:buNone/>
            </a:pPr>
            <a:r>
              <a:rPr lang="en-US" b="1" smtClean="0"/>
              <a:t>Luke Carriere - Co-Founder, CMO</a:t>
            </a:r>
          </a:p>
          <a:p>
            <a:pPr marL="0" indent="0">
              <a:lnSpc>
                <a:spcPct val="110000"/>
              </a:lnSpc>
              <a:buFont typeface="Calibri" panose="020F0502020204030204" pitchFamily="34" charset="0"/>
              <a:buNone/>
            </a:pPr>
            <a:r>
              <a:rPr lang="en-US" smtClean="0"/>
              <a:t>Leading business development, marketing communications, and customer growth. MSc Digital Currency &amp; MBA. New York, USA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pic>
        <p:nvPicPr>
          <p:cNvPr id="8" name="Grafik 3">
            <a:extLst>
              <a:ext uri="{FF2B5EF4-FFF2-40B4-BE49-F238E27FC236}">
                <a16:creationId xmlns:a16="http://schemas.microsoft.com/office/drawing/2014/main" id="{DB9517C7-0766-334B-9AF8-C71200B3F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716" y="1864986"/>
            <a:ext cx="864194" cy="903469"/>
          </a:xfrm>
          <a:prstGeom prst="rect">
            <a:avLst/>
          </a:prstGeom>
        </p:spPr>
      </p:pic>
      <p:pic>
        <p:nvPicPr>
          <p:cNvPr id="9" name="Grafik 1">
            <a:extLst>
              <a:ext uri="{FF2B5EF4-FFF2-40B4-BE49-F238E27FC236}">
                <a16:creationId xmlns:a16="http://schemas.microsoft.com/office/drawing/2014/main" id="{60C9804E-8050-8746-8B05-CA79157D5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291" y="3390252"/>
            <a:ext cx="863502" cy="898233"/>
          </a:xfrm>
          <a:prstGeom prst="rect">
            <a:avLst/>
          </a:prstGeom>
        </p:spPr>
      </p:pic>
      <p:pic>
        <p:nvPicPr>
          <p:cNvPr id="10" name="Grafik 2">
            <a:extLst>
              <a:ext uri="{FF2B5EF4-FFF2-40B4-BE49-F238E27FC236}">
                <a16:creationId xmlns:a16="http://schemas.microsoft.com/office/drawing/2014/main" id="{23341F38-085D-4641-B9C3-1F7A2D0C6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716" y="4954532"/>
            <a:ext cx="863077" cy="89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8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9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A1: </a:t>
            </a:r>
            <a:r>
              <a:rPr lang="en-US" dirty="0"/>
              <a:t>Check account &amp; balance (via </a:t>
            </a:r>
            <a:r>
              <a:rPr lang="en-US" dirty="0" smtClean="0"/>
              <a:t>wallet)</a:t>
            </a:r>
            <a:endParaRPr lang="de-DE" dirty="0"/>
          </a:p>
        </p:txBody>
      </p:sp>
      <p:sp>
        <p:nvSpPr>
          <p:cNvPr id="10" name="Abgerundetes Rechteck 9"/>
          <p:cNvSpPr>
            <a:spLocks noChangeAspect="1"/>
          </p:cNvSpPr>
          <p:nvPr/>
        </p:nvSpPr>
        <p:spPr>
          <a:xfrm>
            <a:off x="678442" y="1476375"/>
            <a:ext cx="1457680" cy="27665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PublicNet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223237" y="1460814"/>
            <a:ext cx="2144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u="sng" dirty="0">
                <a:solidFill>
                  <a:srgbClr val="007FF2"/>
                </a:solidFill>
              </a:rPr>
              <a:t>https://blueorion.cc/signin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42" y="2285035"/>
            <a:ext cx="5313454" cy="3426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08" r="35794" b="17403"/>
          <a:stretch/>
        </p:blipFill>
        <p:spPr bwMode="auto">
          <a:xfrm>
            <a:off x="4873888" y="4263976"/>
            <a:ext cx="3421187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Gekrümmte Verbindung 11"/>
          <p:cNvCxnSpPr/>
          <p:nvPr/>
        </p:nvCxnSpPr>
        <p:spPr>
          <a:xfrm>
            <a:off x="6269187" y="3377532"/>
            <a:ext cx="1007716" cy="620872"/>
          </a:xfrm>
          <a:prstGeom prst="curvedConnector2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Bildergebnis fÃ¼r do it yoursel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BEFFFF"/>
              </a:clrFrom>
              <a:clrTo>
                <a:srgbClr val="BE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4300"/>
                    </a14:imgEffect>
                    <a14:imgEffect>
                      <a14:saturation sat="112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459" y="1596843"/>
            <a:ext cx="1559227" cy="94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78442" y="1855914"/>
            <a:ext cx="789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Login with your </a:t>
            </a:r>
            <a:r>
              <a:rPr lang="en-US" dirty="0" err="1" smtClean="0"/>
              <a:t>PublicKey</a:t>
            </a:r>
            <a:r>
              <a:rPr lang="en-US" dirty="0" smtClean="0"/>
              <a:t> and </a:t>
            </a:r>
            <a:r>
              <a:rPr lang="en-US" b="1" dirty="0" smtClean="0"/>
              <a:t>check</a:t>
            </a:r>
            <a:r>
              <a:rPr lang="en-US" dirty="0" smtClean="0"/>
              <a:t> your </a:t>
            </a:r>
            <a:r>
              <a:rPr lang="en-US" b="1" dirty="0" smtClean="0"/>
              <a:t>Account</a:t>
            </a:r>
          </a:p>
        </p:txBody>
      </p:sp>
    </p:spTree>
    <p:extLst>
      <p:ext uri="{BB962C8B-B14F-4D97-AF65-F5344CB8AC3E}">
        <p14:creationId xmlns:p14="http://schemas.microsoft.com/office/powerpoint/2010/main" val="23915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8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A1: </a:t>
            </a:r>
            <a:r>
              <a:rPr lang="en-US" dirty="0" smtClean="0"/>
              <a:t>Check account &amp; balance (via Stellar | laboratory)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247844" y="1460814"/>
            <a:ext cx="2787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u="sng" dirty="0">
                <a:solidFill>
                  <a:srgbClr val="007FF2"/>
                </a:solidFill>
              </a:rPr>
              <a:t>https://www.stellar.org/laboratory/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44" y="1870912"/>
            <a:ext cx="4893683" cy="3130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991" y="3106897"/>
            <a:ext cx="4203700" cy="2984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/>
        </p:nvSpPr>
        <p:spPr>
          <a:xfrm>
            <a:off x="4686300" y="3762375"/>
            <a:ext cx="2457450" cy="914400"/>
          </a:xfrm>
          <a:prstGeom prst="rect">
            <a:avLst/>
          </a:prstGeom>
          <a:noFill/>
          <a:ln>
            <a:solidFill>
              <a:srgbClr val="007FF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004048" y="5301208"/>
            <a:ext cx="3528392" cy="338336"/>
          </a:xfrm>
          <a:prstGeom prst="rect">
            <a:avLst/>
          </a:prstGeom>
          <a:noFill/>
          <a:ln>
            <a:solidFill>
              <a:srgbClr val="007FF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krümmte Verbindung 5"/>
          <p:cNvCxnSpPr/>
          <p:nvPr/>
        </p:nvCxnSpPr>
        <p:spPr>
          <a:xfrm>
            <a:off x="5810250" y="2343151"/>
            <a:ext cx="1007716" cy="620872"/>
          </a:xfrm>
          <a:prstGeom prst="curvedConnector2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bgerundetes Rechteck 11"/>
          <p:cNvSpPr>
            <a:spLocks noChangeAspect="1"/>
          </p:cNvSpPr>
          <p:nvPr/>
        </p:nvSpPr>
        <p:spPr>
          <a:xfrm>
            <a:off x="678442" y="1476375"/>
            <a:ext cx="1457680" cy="27665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PublicNet</a:t>
            </a:r>
            <a:endParaRPr lang="de-DE" dirty="0"/>
          </a:p>
        </p:txBody>
      </p:sp>
      <p:pic>
        <p:nvPicPr>
          <p:cNvPr id="14" name="Picture 2" descr="Bildergebnis für sehen nicht anfasse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4" y="1614702"/>
            <a:ext cx="1001598" cy="100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77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43" y="2291937"/>
            <a:ext cx="6856522" cy="3895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8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A1: </a:t>
            </a:r>
            <a:r>
              <a:rPr lang="en-US" dirty="0" smtClean="0"/>
              <a:t>Check account &amp; balance (via </a:t>
            </a:r>
            <a:r>
              <a:rPr lang="en-US" dirty="0" err="1" smtClean="0"/>
              <a:t>Stellar.Expert</a:t>
            </a:r>
            <a:r>
              <a:rPr lang="en-US" dirty="0" smtClean="0"/>
              <a:t>)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247844" y="1460814"/>
            <a:ext cx="2948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u="sng" dirty="0">
                <a:solidFill>
                  <a:srgbClr val="007FF2"/>
                </a:solidFill>
              </a:rPr>
              <a:t>https://stellar.expert/explorer/public/</a:t>
            </a:r>
          </a:p>
        </p:txBody>
      </p:sp>
      <p:sp>
        <p:nvSpPr>
          <p:cNvPr id="12" name="Abgerundetes Rechteck 11"/>
          <p:cNvSpPr>
            <a:spLocks noChangeAspect="1"/>
          </p:cNvSpPr>
          <p:nvPr/>
        </p:nvSpPr>
        <p:spPr>
          <a:xfrm>
            <a:off x="678442" y="1476375"/>
            <a:ext cx="1457680" cy="27665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PublicNet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678442" y="1804216"/>
            <a:ext cx="4962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dirty="0" smtClean="0"/>
              <a:t>Proof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account</a:t>
            </a:r>
            <a:r>
              <a:rPr lang="de-DE" dirty="0" smtClean="0"/>
              <a:t> </a:t>
            </a:r>
            <a:r>
              <a:rPr lang="de-DE" dirty="0"/>
              <a:t>not just </a:t>
            </a:r>
            <a:r>
              <a:rPr lang="de-DE" dirty="0" err="1" smtClean="0"/>
              <a:t>exists</a:t>
            </a:r>
            <a:r>
              <a:rPr lang="de-DE" dirty="0" smtClean="0"/>
              <a:t> </a:t>
            </a:r>
            <a:r>
              <a:rPr lang="de-DE" dirty="0"/>
              <a:t>in </a:t>
            </a:r>
            <a:r>
              <a:rPr lang="de-DE" dirty="0" err="1" smtClean="0"/>
              <a:t>the</a:t>
            </a:r>
            <a:r>
              <a:rPr lang="de-DE" dirty="0" smtClean="0"/>
              <a:t> wallet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783771" y="3194462"/>
            <a:ext cx="1352351" cy="380011"/>
          </a:xfrm>
          <a:prstGeom prst="rect">
            <a:avLst/>
          </a:prstGeom>
          <a:noFill/>
          <a:ln>
            <a:solidFill>
              <a:srgbClr val="007FF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Picture 2" descr="Bildergebnis fÃ¼r do it yoursel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BEFFFF"/>
              </a:clrFrom>
              <a:clrTo>
                <a:srgbClr val="BE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4300"/>
                    </a14:imgEffect>
                    <a14:imgEffect>
                      <a14:saturation sat="112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459" y="1596843"/>
            <a:ext cx="1559227" cy="94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02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3" y="1537335"/>
            <a:ext cx="7505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Check Results:</a:t>
            </a:r>
            <a:endParaRPr lang="en-US" dirty="0" smtClean="0"/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You should have your own key pair for a Stellar account on the </a:t>
            </a:r>
            <a:r>
              <a:rPr lang="en-US" dirty="0" err="1" smtClean="0"/>
              <a:t>PublicNet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You have stored your keys in a text file or something similar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You own an account with </a:t>
            </a:r>
            <a:r>
              <a:rPr lang="en-US" smtClean="0"/>
              <a:t>some </a:t>
            </a:r>
            <a:r>
              <a:rPr lang="en-US" smtClean="0"/>
              <a:t>Lumen</a:t>
            </a:r>
            <a:endParaRPr lang="en-US" dirty="0"/>
          </a:p>
        </p:txBody>
      </p:sp>
      <p:sp>
        <p:nvSpPr>
          <p:cNvPr id="5" name="Abgerundetes Rechteck 4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7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A1: </a:t>
            </a:r>
            <a:r>
              <a:rPr lang="en-US" dirty="0" smtClean="0"/>
              <a:t>The end</a:t>
            </a:r>
            <a:endParaRPr lang="de-DE" dirty="0"/>
          </a:p>
        </p:txBody>
      </p:sp>
      <p:pic>
        <p:nvPicPr>
          <p:cNvPr id="6146" name="Picture 2" descr="Bildergebnis für happ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51" y="4090500"/>
            <a:ext cx="3632654" cy="204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8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678442" y="3913730"/>
            <a:ext cx="7864196" cy="454149"/>
          </a:xfrm>
          <a:prstGeom prst="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b="1"/>
          </a:p>
        </p:txBody>
      </p:sp>
      <p:sp>
        <p:nvSpPr>
          <p:cNvPr id="4" name="Textfeld 3"/>
          <p:cNvSpPr txBox="1"/>
          <p:nvPr/>
        </p:nvSpPr>
        <p:spPr>
          <a:xfrm>
            <a:off x="678442" y="1387983"/>
            <a:ext cx="77117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Short </a:t>
            </a:r>
            <a:r>
              <a:rPr lang="de-DE" dirty="0" err="1" smtClean="0"/>
              <a:t>Introduction</a:t>
            </a:r>
            <a:endParaRPr lang="de-DE" dirty="0" smtClean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The </a:t>
            </a:r>
            <a:r>
              <a:rPr lang="de-DE" dirty="0" err="1" smtClean="0"/>
              <a:t>story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Blue Orion (A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blockchains</a:t>
            </a:r>
            <a:r>
              <a:rPr lang="de-DE" dirty="0" smtClean="0"/>
              <a:t>)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Blockchain</a:t>
            </a:r>
            <a:r>
              <a:rPr lang="de-DE" dirty="0"/>
              <a:t> </a:t>
            </a:r>
            <a:r>
              <a:rPr lang="de-DE" dirty="0" err="1"/>
              <a:t>solutions</a:t>
            </a:r>
            <a:r>
              <a:rPr lang="de-DE" dirty="0"/>
              <a:t> &amp; Stellar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 smtClean="0"/>
              <a:t>token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?)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Tools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A1: Public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smtClean="0"/>
              <a:t>Private Keys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b="1" dirty="0">
                <a:solidFill>
                  <a:schemeClr val="bg1"/>
                </a:solidFill>
              </a:rPr>
              <a:t>Understanding Assets </a:t>
            </a:r>
            <a:r>
              <a:rPr lang="de-DE" b="1" dirty="0" err="1">
                <a:solidFill>
                  <a:schemeClr val="bg1"/>
                </a:solidFill>
              </a:rPr>
              <a:t>and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Trustlines</a:t>
            </a:r>
            <a:endParaRPr lang="de-DE" b="1" dirty="0">
              <a:solidFill>
                <a:schemeClr val="bg1"/>
              </a:solidFill>
            </a:endParaRP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A2: Create your own token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A3: Send and receive </a:t>
            </a:r>
            <a:r>
              <a:rPr lang="en-US" dirty="0" smtClean="0"/>
              <a:t>tokens</a:t>
            </a:r>
            <a:endParaRPr lang="en-US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Potential of Stellar – Value added Services with Blue </a:t>
            </a:r>
            <a:r>
              <a:rPr lang="en-US" dirty="0" smtClean="0"/>
              <a:t>Orion</a:t>
            </a:r>
          </a:p>
        </p:txBody>
      </p:sp>
      <p:sp>
        <p:nvSpPr>
          <p:cNvPr id="5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Token Workshop</a:t>
            </a:r>
            <a:br>
              <a:rPr lang="de-D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9230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3" y="1537337"/>
            <a:ext cx="7505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Content in detail (no active part yet)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Understand assets and </a:t>
            </a:r>
            <a:r>
              <a:rPr lang="en-US" dirty="0" err="1" smtClean="0"/>
              <a:t>trustlines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Add and remove an asset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4" descr="Ãhnliches Foto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3" r="21627"/>
          <a:stretch/>
        </p:blipFill>
        <p:spPr bwMode="auto">
          <a:xfrm>
            <a:off x="6238877" y="1657350"/>
            <a:ext cx="2246613" cy="2209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>Understanding Assets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Trustlines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499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3" y="1537335"/>
            <a:ext cx="750543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Stellar Native Currency</a:t>
            </a:r>
            <a:r>
              <a:rPr lang="en-US" sz="1400" b="1" dirty="0" smtClean="0"/>
              <a:t/>
            </a:r>
            <a:br>
              <a:rPr lang="en-US" sz="1400" b="1" dirty="0" smtClean="0"/>
            </a:br>
            <a:endParaRPr lang="en-US" sz="1400" b="1" dirty="0" smtClean="0"/>
          </a:p>
          <a:p>
            <a:pPr marL="285750" indent="-285750">
              <a:buFontTx/>
              <a:buChar char="-"/>
            </a:pPr>
            <a:r>
              <a:rPr lang="en-US" sz="1400" dirty="0" smtClean="0"/>
              <a:t>Short name is XLM, also called “Lumens”</a:t>
            </a:r>
            <a:br>
              <a:rPr lang="en-US" sz="1400" dirty="0" smtClean="0"/>
            </a:br>
            <a:endParaRPr lang="en-US" sz="1400" dirty="0" smtClean="0"/>
          </a:p>
          <a:p>
            <a:pPr marL="285750" indent="-285750">
              <a:buFontTx/>
              <a:buChar char="-"/>
            </a:pPr>
            <a:r>
              <a:rPr lang="en-US" sz="1400" dirty="0" smtClean="0"/>
              <a:t>Used as the exchange currency on the stellar network (liquidity, enables exchange path) </a:t>
            </a:r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r>
              <a:rPr lang="en-US" sz="2000" b="1" smtClean="0"/>
              <a:t>Assets = Token </a:t>
            </a:r>
            <a:r>
              <a:rPr lang="en-US" sz="2000" b="1" dirty="0" smtClean="0"/>
              <a:t>(comparable to shares + issuing organization)</a:t>
            </a:r>
          </a:p>
          <a:p>
            <a:endParaRPr lang="en-US" sz="2000" b="1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1400" b="1" smtClean="0">
                <a:solidFill>
                  <a:srgbClr val="007FF2"/>
                </a:solidFill>
              </a:rPr>
              <a:t>on </a:t>
            </a:r>
            <a:r>
              <a:rPr lang="en-US" sz="1400" b="1" smtClean="0">
                <a:solidFill>
                  <a:srgbClr val="007FF2"/>
                </a:solidFill>
              </a:rPr>
              <a:t>Stellar </a:t>
            </a:r>
            <a:r>
              <a:rPr lang="en-US" sz="1400" b="1" smtClean="0">
                <a:solidFill>
                  <a:srgbClr val="007FF2"/>
                </a:solidFill>
              </a:rPr>
              <a:t>token are also called </a:t>
            </a:r>
            <a:r>
              <a:rPr lang="en-US" sz="1400" b="1" dirty="0" smtClean="0">
                <a:solidFill>
                  <a:srgbClr val="007FF2"/>
                </a:solidFill>
              </a:rPr>
              <a:t>“</a:t>
            </a:r>
            <a:r>
              <a:rPr lang="en-US" sz="1400" b="1" smtClean="0">
                <a:solidFill>
                  <a:srgbClr val="007FF2"/>
                </a:solidFill>
              </a:rPr>
              <a:t>asset</a:t>
            </a:r>
            <a:r>
              <a:rPr lang="en-US" sz="1400" b="1" smtClean="0">
                <a:solidFill>
                  <a:srgbClr val="007FF2"/>
                </a:solidFill>
              </a:rPr>
              <a:t>”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 smtClean="0"/>
              <a:t>An asset can be defined by Asset-Code </a:t>
            </a:r>
            <a:r>
              <a:rPr lang="en-US" sz="1400" dirty="0"/>
              <a:t>(code length 1 to </a:t>
            </a:r>
            <a:r>
              <a:rPr lang="en-US" sz="1400" dirty="0" smtClean="0"/>
              <a:t>12) and Issuer-Account </a:t>
            </a:r>
            <a:br>
              <a:rPr lang="en-US" sz="1400" dirty="0" smtClean="0"/>
            </a:br>
            <a:r>
              <a:rPr lang="en-US" sz="1400" dirty="0" smtClean="0"/>
              <a:t>Issuer: the issuer is defined by the issuing account</a:t>
            </a:r>
            <a:br>
              <a:rPr lang="en-US" sz="1400" dirty="0" smtClean="0"/>
            </a:br>
            <a:endParaRPr lang="en-US" sz="1400" dirty="0" smtClean="0"/>
          </a:p>
          <a:p>
            <a:pPr marL="285750" indent="-285750">
              <a:buFontTx/>
              <a:buChar char="-"/>
            </a:pPr>
            <a:r>
              <a:rPr lang="en-US" sz="1400" dirty="0" smtClean="0"/>
              <a:t> Example: the Asset “SMART” is defined by its name and </a:t>
            </a:r>
            <a:r>
              <a:rPr lang="en-US" sz="1400" dirty="0"/>
              <a:t>the issuer-key </a:t>
            </a:r>
            <a:r>
              <a:rPr lang="en-US" sz="1400" dirty="0" smtClean="0"/>
              <a:t>GAG6FFW65DKL3XQ7SQBQVB6MZ4CAEN23VSX5GXUEMXHAEBNPRHQZIKQP</a:t>
            </a:r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6285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4" y="1537335"/>
            <a:ext cx="397119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Anchors</a:t>
            </a:r>
            <a:endParaRPr lang="en-US" sz="2000" b="1" dirty="0">
              <a:solidFill>
                <a:srgbClr val="FF0000"/>
              </a:solidFill>
            </a:endParaRPr>
          </a:p>
          <a:p>
            <a:endParaRPr lang="en-US" sz="2000" b="1" smtClean="0"/>
          </a:p>
          <a:p>
            <a:r>
              <a:rPr lang="en-US" sz="1400"/>
              <a:t>An anchor is an entity that acts as a bridge between existing currencies and the Stellar Network, and involves setting up systems like a compliance server and a bridge server</a:t>
            </a:r>
            <a:r>
              <a:rPr lang="en-US" sz="1400"/>
              <a:t>. </a:t>
            </a:r>
            <a:r>
              <a:rPr lang="en-US" sz="1400" smtClean="0"/>
              <a:t>Stronghold as a anchor provides US$ as a stable token on Stellar.</a:t>
            </a:r>
          </a:p>
          <a:p>
            <a:endParaRPr lang="en-US" sz="2000" b="1" smtClean="0"/>
          </a:p>
          <a:p>
            <a:r>
              <a:rPr lang="en-US" sz="2000" b="1" smtClean="0"/>
              <a:t>Trustline</a:t>
            </a:r>
            <a:endParaRPr lang="en-US" sz="2000" b="1" dirty="0" smtClean="0"/>
          </a:p>
          <a:p>
            <a:r>
              <a:rPr lang="en-US" sz="1400" dirty="0"/>
              <a:t>U</a:t>
            </a:r>
            <a:r>
              <a:rPr lang="en-US" sz="1400" dirty="0" smtClean="0"/>
              <a:t>ser agrees to allow a certain token (asset, share) on his account (unlike </a:t>
            </a:r>
            <a:r>
              <a:rPr lang="en-US" sz="1400" dirty="0" err="1" smtClean="0"/>
              <a:t>Ethereum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>
                <a:solidFill>
                  <a:srgbClr val="00B0F0"/>
                </a:solidFill>
              </a:rPr>
              <a:t>Note</a:t>
            </a:r>
            <a:r>
              <a:rPr lang="en-US" sz="1400" dirty="0" smtClean="0"/>
              <a:t>: Before an account can send you an asset you first need to establish a </a:t>
            </a:r>
            <a:r>
              <a:rPr lang="en-US" sz="1400" dirty="0" err="1" smtClean="0"/>
              <a:t>trustline</a:t>
            </a:r>
            <a:r>
              <a:rPr lang="en-US" sz="1400" dirty="0" smtClean="0"/>
              <a:t> to this asset</a:t>
            </a:r>
          </a:p>
          <a:p>
            <a:endParaRPr lang="en-US" sz="1400" dirty="0"/>
          </a:p>
          <a:p>
            <a:r>
              <a:rPr lang="en-US" b="1" smtClean="0"/>
              <a:t>V</a:t>
            </a:r>
            <a:r>
              <a:rPr lang="en-US" b="1" smtClean="0"/>
              <a:t>alue added feature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</a:t>
            </a:r>
            <a:r>
              <a:rPr lang="en-US" sz="1400" smtClean="0"/>
              <a:t>pam </a:t>
            </a:r>
            <a:r>
              <a:rPr lang="en-US" sz="1400" dirty="0" err="1" smtClean="0"/>
              <a:t>prevantion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</a:t>
            </a:r>
            <a:r>
              <a:rPr lang="en-US" sz="1400" smtClean="0"/>
              <a:t>istributor </a:t>
            </a:r>
            <a:r>
              <a:rPr lang="en-US" sz="1400" dirty="0" smtClean="0"/>
              <a:t>could decide who is allowed to receive its </a:t>
            </a:r>
            <a:r>
              <a:rPr lang="en-US" sz="1400" smtClean="0"/>
              <a:t>specific </a:t>
            </a:r>
            <a:r>
              <a:rPr lang="en-US" sz="1400" smtClean="0"/>
              <a:t>token -&gt; easy to do KYC </a:t>
            </a:r>
            <a:endParaRPr lang="en-US" sz="1400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491" y="1613542"/>
            <a:ext cx="3266147" cy="185634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491" y="3798053"/>
            <a:ext cx="3268850" cy="227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6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3" y="1537337"/>
            <a:ext cx="750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Select Asset + Issuer from </a:t>
            </a:r>
            <a:r>
              <a:rPr lang="en-US" b="1" dirty="0" err="1" smtClean="0"/>
              <a:t>stellar.expert</a:t>
            </a:r>
            <a:endParaRPr lang="en-US" b="1" dirty="0" smtClean="0"/>
          </a:p>
          <a:p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1" y="2183667"/>
            <a:ext cx="4229100" cy="3286125"/>
          </a:xfrm>
          <a:prstGeom prst="rect">
            <a:avLst/>
          </a:prstGeom>
        </p:spPr>
      </p:pic>
      <p:sp>
        <p:nvSpPr>
          <p:cNvPr id="6" name="Abgerundetes Rechteck 5"/>
          <p:cNvSpPr>
            <a:spLocks noChangeAspect="1"/>
          </p:cNvSpPr>
          <p:nvPr/>
        </p:nvSpPr>
        <p:spPr>
          <a:xfrm>
            <a:off x="7755147" y="723472"/>
            <a:ext cx="730341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smtClean="0"/>
              <a:t>Info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31115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2295525"/>
            <a:ext cx="43338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7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Bildergebnis fÃ¼r team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87" y="2922819"/>
            <a:ext cx="7858059" cy="340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28"/>
          <p:cNvSpPr>
            <a:spLocks noGrp="1"/>
          </p:cNvSpPr>
          <p:nvPr>
            <p:ph type="ctrTitle"/>
          </p:nvPr>
        </p:nvSpPr>
        <p:spPr>
          <a:xfrm>
            <a:off x="678442" y="873679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Token Workshop</a:t>
            </a:r>
            <a:br>
              <a:rPr lang="de-D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Your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background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20846084">
            <a:off x="1174215" y="1819737"/>
            <a:ext cx="2733825" cy="36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ever</a:t>
            </a:r>
            <a:r>
              <a:rPr lang="de-DE" dirty="0"/>
              <a:t> </a:t>
            </a:r>
            <a:r>
              <a:rPr lang="de-DE" dirty="0" err="1"/>
              <a:t>buy</a:t>
            </a:r>
            <a:r>
              <a:rPr lang="de-DE" dirty="0"/>
              <a:t> a </a:t>
            </a:r>
            <a:r>
              <a:rPr lang="de-DE" dirty="0" smtClean="0"/>
              <a:t>Bitcoin</a:t>
            </a:r>
            <a:r>
              <a:rPr lang="de-DE" dirty="0"/>
              <a:t>?</a:t>
            </a:r>
          </a:p>
        </p:txBody>
      </p:sp>
      <p:sp>
        <p:nvSpPr>
          <p:cNvPr id="6" name="Textfeld 5"/>
          <p:cNvSpPr txBox="1"/>
          <p:nvPr/>
        </p:nvSpPr>
        <p:spPr>
          <a:xfrm rot="868490">
            <a:off x="3398526" y="2527358"/>
            <a:ext cx="3458063" cy="36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de-DE" dirty="0"/>
              <a:t>Who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plans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startup</a:t>
            </a:r>
            <a:r>
              <a:rPr lang="de-DE" dirty="0"/>
              <a:t>?</a:t>
            </a:r>
          </a:p>
        </p:txBody>
      </p:sp>
      <p:sp>
        <p:nvSpPr>
          <p:cNvPr id="7" name="Textfeld 6"/>
          <p:cNvSpPr txBox="1"/>
          <p:nvPr/>
        </p:nvSpPr>
        <p:spPr>
          <a:xfrm rot="401498">
            <a:off x="5976195" y="2297355"/>
            <a:ext cx="2623732" cy="36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Do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coins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 rot="340022">
            <a:off x="1092037" y="2926737"/>
            <a:ext cx="4467249" cy="36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de-DE" dirty="0" err="1" smtClean="0"/>
              <a:t>What‘s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motivation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seminar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 rot="21173543">
            <a:off x="4696527" y="1637956"/>
            <a:ext cx="3004413" cy="36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blockchain</a:t>
            </a:r>
            <a:r>
              <a:rPr lang="de-DE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551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678442" y="4308190"/>
            <a:ext cx="7864196" cy="454149"/>
          </a:xfrm>
          <a:prstGeom prst="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b="1"/>
          </a:p>
        </p:txBody>
      </p:sp>
      <p:sp>
        <p:nvSpPr>
          <p:cNvPr id="4" name="Textfeld 3"/>
          <p:cNvSpPr txBox="1"/>
          <p:nvPr/>
        </p:nvSpPr>
        <p:spPr>
          <a:xfrm>
            <a:off x="678442" y="1387983"/>
            <a:ext cx="77117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Short </a:t>
            </a:r>
            <a:r>
              <a:rPr lang="de-DE" dirty="0" err="1" smtClean="0"/>
              <a:t>Introduction</a:t>
            </a:r>
            <a:endParaRPr lang="de-DE" dirty="0" smtClean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The </a:t>
            </a:r>
            <a:r>
              <a:rPr lang="de-DE" dirty="0" err="1" smtClean="0"/>
              <a:t>story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Blue Orion (A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blockchains</a:t>
            </a:r>
            <a:r>
              <a:rPr lang="de-DE" dirty="0" smtClean="0"/>
              <a:t>)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Blockchain</a:t>
            </a:r>
            <a:r>
              <a:rPr lang="de-DE" dirty="0"/>
              <a:t> </a:t>
            </a:r>
            <a:r>
              <a:rPr lang="de-DE" dirty="0" err="1"/>
              <a:t>solutions</a:t>
            </a:r>
            <a:r>
              <a:rPr lang="de-DE" dirty="0"/>
              <a:t> &amp; Stellar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 smtClean="0"/>
              <a:t>token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?)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Tools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A1: Public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smtClean="0"/>
              <a:t>Private Keys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Understanding Assets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Trustlines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A2: Create your own token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A3: Send and receive </a:t>
            </a:r>
            <a:r>
              <a:rPr lang="en-US" dirty="0" smtClean="0"/>
              <a:t>tokens</a:t>
            </a:r>
            <a:endParaRPr lang="en-US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Potential of Stellar – Value added Services with Blue </a:t>
            </a:r>
            <a:r>
              <a:rPr lang="en-US" dirty="0" smtClean="0"/>
              <a:t>Orion</a:t>
            </a:r>
          </a:p>
        </p:txBody>
      </p:sp>
      <p:sp>
        <p:nvSpPr>
          <p:cNvPr id="5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Token Workshop</a:t>
            </a:r>
            <a:br>
              <a:rPr lang="de-D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 smtClean="0"/>
              <a:t>Agenda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228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3" y="1537337"/>
            <a:ext cx="75054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Lesson Goals A2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Create Issuer Account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Create </a:t>
            </a:r>
            <a:r>
              <a:rPr lang="en-US" dirty="0" err="1" smtClean="0"/>
              <a:t>Trustline</a:t>
            </a:r>
            <a:r>
              <a:rPr lang="en-US" dirty="0" smtClean="0"/>
              <a:t> on Distribution Account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Transafer</a:t>
            </a:r>
            <a:r>
              <a:rPr lang="en-US" dirty="0" smtClean="0"/>
              <a:t> Tokens from Issuer to Distribution Account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4" descr="Ãhnliches Foto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3" r="21627"/>
          <a:stretch/>
        </p:blipFill>
        <p:spPr bwMode="auto">
          <a:xfrm>
            <a:off x="6238877" y="1657350"/>
            <a:ext cx="2246613" cy="2209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Token Workshop</a:t>
            </a:r>
            <a:br>
              <a:rPr lang="de-D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/>
              <a:t>A2: Create your own </a:t>
            </a:r>
            <a:r>
              <a:rPr lang="en-US" dirty="0" smtClean="0"/>
              <a:t>token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714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3" y="1537337"/>
            <a:ext cx="75054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Stellar solution – issuer and distributor</a:t>
            </a:r>
          </a:p>
          <a:p>
            <a:endParaRPr lang="en-US" dirty="0" smtClean="0"/>
          </a:p>
          <a:p>
            <a:r>
              <a:rPr lang="en-US" dirty="0" smtClean="0"/>
              <a:t>What is an </a:t>
            </a:r>
            <a:r>
              <a:rPr lang="en-US" smtClean="0">
                <a:solidFill>
                  <a:srgbClr val="007FF2"/>
                </a:solidFill>
              </a:rPr>
              <a:t>Issuer </a:t>
            </a:r>
            <a:r>
              <a:rPr lang="en-US" smtClean="0">
                <a:solidFill>
                  <a:srgbClr val="007FF2"/>
                </a:solidFill>
              </a:rPr>
              <a:t>Account</a:t>
            </a:r>
            <a:r>
              <a:rPr lang="en-US" smtClean="0"/>
              <a:t>?</a:t>
            </a:r>
            <a:endParaRPr lang="en-US"/>
          </a:p>
          <a:p>
            <a:r>
              <a:rPr lang="en-US" smtClean="0"/>
              <a:t>The issuer account can create new token!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is an </a:t>
            </a:r>
            <a:r>
              <a:rPr lang="en-US" smtClean="0">
                <a:solidFill>
                  <a:srgbClr val="007FF2"/>
                </a:solidFill>
              </a:rPr>
              <a:t>Distribution </a:t>
            </a:r>
            <a:r>
              <a:rPr lang="en-US" smtClean="0">
                <a:solidFill>
                  <a:srgbClr val="007FF2"/>
                </a:solidFill>
              </a:rPr>
              <a:t>Account?</a:t>
            </a:r>
            <a:endParaRPr lang="en-US" dirty="0" smtClean="0">
              <a:solidFill>
                <a:srgbClr val="007FF2"/>
              </a:solidFill>
            </a:endParaRPr>
          </a:p>
          <a:p>
            <a:r>
              <a:rPr lang="en-US" smtClean="0"/>
              <a:t>The </a:t>
            </a:r>
            <a:r>
              <a:rPr lang="en-US"/>
              <a:t>goal of distribution account is to act as the mechanism for distributing tokens to the public.</a:t>
            </a:r>
            <a:endParaRPr lang="en-US" dirty="0" smtClean="0"/>
          </a:p>
          <a:p>
            <a:endParaRPr lang="en-US" smtClean="0"/>
          </a:p>
          <a:p>
            <a:r>
              <a:rPr lang="en-US" smtClean="0"/>
              <a:t>Asset Limitation</a:t>
            </a:r>
            <a:endParaRPr lang="en-US"/>
          </a:p>
          <a:p>
            <a:r>
              <a:rPr lang="en-US" smtClean="0"/>
              <a:t>If you want to set a limit of max. created assets, you can remove the rigths to create new token from the issuer account.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Token Workshop</a:t>
            </a:r>
            <a:br>
              <a:rPr lang="de-D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/>
              <a:t>A2: </a:t>
            </a:r>
            <a:r>
              <a:rPr lang="en-US" dirty="0" smtClean="0"/>
              <a:t>Issuer and Distributor what for?</a:t>
            </a:r>
            <a:endParaRPr lang="de-DE" dirty="0"/>
          </a:p>
        </p:txBody>
      </p:sp>
      <p:pic>
        <p:nvPicPr>
          <p:cNvPr id="6" name="Picture 2" descr="Bildergebnis für sehen nicht anfasse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4" y="1614702"/>
            <a:ext cx="1001598" cy="100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3" y="1537335"/>
            <a:ext cx="75054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Create Issuer Account with </a:t>
            </a:r>
            <a:r>
              <a:rPr lang="en-US" b="1" smtClean="0"/>
              <a:t>voucher</a:t>
            </a:r>
          </a:p>
          <a:p>
            <a:endParaRPr lang="en-US" b="1"/>
          </a:p>
          <a:p>
            <a:endParaRPr lang="en-US" sz="14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2" descr="Bildergebnis fÃ¼r do it yoursel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BEFFFF"/>
              </a:clrFrom>
              <a:clrTo>
                <a:srgbClr val="BE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4300"/>
                    </a14:imgEffect>
                    <a14:imgEffect>
                      <a14:saturation sat="112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459" y="1596843"/>
            <a:ext cx="1559227" cy="94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10" y="2895676"/>
            <a:ext cx="4022430" cy="241083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987" y="3110949"/>
            <a:ext cx="3925179" cy="17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4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3" y="1537337"/>
            <a:ext cx="7505439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Check your accounts in your textfile!</a:t>
            </a:r>
            <a:endParaRPr lang="en-US" b="1"/>
          </a:p>
          <a:p>
            <a:endParaRPr lang="en-US" sz="1400" b="1" smtClean="0"/>
          </a:p>
          <a:p>
            <a:r>
              <a:rPr lang="en-US" sz="1400" b="1" smtClean="0"/>
              <a:t>You should have</a:t>
            </a:r>
          </a:p>
          <a:p>
            <a:endParaRPr lang="en-US" sz="1400" b="1"/>
          </a:p>
          <a:p>
            <a:pPr marL="342900" indent="-342900">
              <a:buFontTx/>
              <a:buAutoNum type="arabicParenR"/>
            </a:pPr>
            <a:r>
              <a:rPr lang="en-US" sz="1400" b="1"/>
              <a:t>Issuer </a:t>
            </a:r>
            <a:r>
              <a:rPr lang="en-US" sz="1400" b="1" smtClean="0"/>
              <a:t>Account</a:t>
            </a:r>
            <a:r>
              <a:rPr lang="en-US" sz="1400" b="1"/>
              <a:t/>
            </a:r>
            <a:br>
              <a:rPr lang="en-US" sz="1400" b="1"/>
            </a:br>
            <a:r>
              <a:rPr lang="en-US" sz="1100"/>
              <a:t>Public Key </a:t>
            </a:r>
            <a:r>
              <a:rPr lang="en-US" sz="1100"/>
              <a:t>	</a:t>
            </a:r>
            <a:r>
              <a:rPr lang="en-US" sz="1100" smtClean="0"/>
              <a:t>GAPD24FSIDQG74K5JSBFP3KDLNGUJV5QNMLDD5YZJBAZV2K67MVEEKIW</a:t>
            </a:r>
            <a:br>
              <a:rPr lang="en-US" sz="1100" smtClean="0"/>
            </a:br>
            <a:r>
              <a:rPr lang="en-US" sz="1100" smtClean="0"/>
              <a:t>Secret </a:t>
            </a:r>
            <a:r>
              <a:rPr lang="en-US" sz="1100"/>
              <a:t>Key 	SAL7BBKIBREYVYWJ76P3Z3QHZWRNX5RBKD67US4EJKEYTGJREAFQFSLI</a:t>
            </a:r>
          </a:p>
          <a:p>
            <a:pPr marL="342900" indent="-342900">
              <a:buFontTx/>
              <a:buAutoNum type="arabicParenR"/>
            </a:pPr>
            <a:endParaRPr lang="en-US" sz="1400" b="1" smtClean="0"/>
          </a:p>
          <a:p>
            <a:pPr marL="342900" indent="-342900">
              <a:buFontTx/>
              <a:buAutoNum type="arabicParenR"/>
            </a:pPr>
            <a:r>
              <a:rPr lang="en-US" sz="1400" b="1" smtClean="0"/>
              <a:t>Distributor Account</a:t>
            </a:r>
            <a:br>
              <a:rPr lang="en-US" sz="1400" b="1" smtClean="0"/>
            </a:br>
            <a:r>
              <a:rPr lang="en-US" sz="1100" smtClean="0"/>
              <a:t>Public </a:t>
            </a:r>
            <a:r>
              <a:rPr lang="en-US" sz="1100"/>
              <a:t>Key </a:t>
            </a:r>
            <a:r>
              <a:rPr lang="en-US" sz="1100" smtClean="0"/>
              <a:t>	</a:t>
            </a:r>
            <a:r>
              <a:rPr lang="de-DE" sz="1100" smtClean="0"/>
              <a:t>GALW3EIKVQ25N7HKTPJGDDTT42L6UO2VFTSBPLVFASAQ5TSDPGE5RSTZ</a:t>
            </a:r>
            <a:br>
              <a:rPr lang="de-DE" sz="1100" smtClean="0"/>
            </a:br>
            <a:r>
              <a:rPr lang="de-DE" sz="1100" smtClean="0"/>
              <a:t>Secret Key 	SAFLNZXUVFZSRJD6KZPYTWJN7LGTLZJSOUNHDACKQPN4Y3BD2FLICJNE</a:t>
            </a:r>
            <a:br>
              <a:rPr lang="de-DE" sz="1100" smtClean="0"/>
            </a:br>
            <a:endParaRPr lang="de-DE" sz="1100" smtClean="0"/>
          </a:p>
          <a:p>
            <a:pPr marL="342900" indent="-342900">
              <a:buFontTx/>
              <a:buAutoNum type="arabicParenR"/>
            </a:pPr>
            <a:r>
              <a:rPr lang="en-US" sz="1400" b="1" smtClean="0"/>
              <a:t>Your token name</a:t>
            </a:r>
            <a:br>
              <a:rPr lang="en-US" sz="1400" b="1" smtClean="0"/>
            </a:br>
            <a:r>
              <a:rPr lang="en-US" sz="1400" b="1" smtClean="0"/>
              <a:t>“</a:t>
            </a:r>
            <a:r>
              <a:rPr lang="en-US" sz="1400" b="1" smtClean="0"/>
              <a:t>MyToken”</a:t>
            </a:r>
            <a:br>
              <a:rPr lang="en-US" sz="1400" b="1" smtClean="0"/>
            </a:br>
            <a:endParaRPr lang="en-US" sz="1400" b="1" smtClean="0"/>
          </a:p>
          <a:p>
            <a:pPr marL="342900" indent="-342900">
              <a:buFontTx/>
              <a:buAutoNum type="arabicParenR"/>
            </a:pPr>
            <a:r>
              <a:rPr lang="en-US" sz="1400" b="1" smtClean="0"/>
              <a:t>Base Fee (required on testnet)</a:t>
            </a:r>
            <a:br>
              <a:rPr lang="en-US" sz="1400" b="1" smtClean="0"/>
            </a:br>
            <a:r>
              <a:rPr lang="en-US" sz="1400" b="1" smtClean="0"/>
              <a:t>100 stroops (smallest entity)</a:t>
            </a:r>
            <a:endParaRPr lang="en-US" sz="1400" b="1"/>
          </a:p>
          <a:p>
            <a:endParaRPr lang="en-US" sz="1400" b="1"/>
          </a:p>
        </p:txBody>
      </p:sp>
      <p:pic>
        <p:nvPicPr>
          <p:cNvPr id="8" name="Picture 2" descr="Bildergebnis fÃ¼r do it yoursel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BEFFFF"/>
              </a:clrFrom>
              <a:clrTo>
                <a:srgbClr val="BE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4300"/>
                    </a14:imgEffect>
                    <a14:imgEffect>
                      <a14:saturation sat="112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459" y="1596843"/>
            <a:ext cx="1559227" cy="94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2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3" y="1537337"/>
            <a:ext cx="7505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1a) Create </a:t>
            </a:r>
            <a:r>
              <a:rPr lang="en-US" b="1"/>
              <a:t>Trustline on Distribution </a:t>
            </a:r>
            <a:r>
              <a:rPr lang="en-US" b="1" smtClean="0"/>
              <a:t>Account</a:t>
            </a:r>
            <a:endParaRPr lang="en-US" sz="1400" b="1" smtClean="0"/>
          </a:p>
          <a:p>
            <a:r>
              <a:rPr lang="en-US" sz="1400" smtClean="0"/>
              <a:t>See Lesson </a:t>
            </a:r>
            <a:r>
              <a:rPr lang="en-US" sz="1400"/>
              <a:t>A2 -&gt; </a:t>
            </a:r>
            <a:r>
              <a:rPr lang="en-US" sz="1400"/>
              <a:t>stellar.org/laboratory</a:t>
            </a:r>
            <a:r>
              <a:rPr lang="en-US" sz="1400" smtClean="0"/>
              <a:t>/ -&gt; “Transaction Builder”</a:t>
            </a:r>
            <a:br>
              <a:rPr lang="en-US" sz="1400" smtClean="0"/>
            </a:br>
            <a:r>
              <a:rPr lang="en-US" sz="1400" smtClean="0"/>
              <a:t>Source Account = Distribution Account</a:t>
            </a:r>
            <a:endParaRPr lang="en-US" sz="1400"/>
          </a:p>
          <a:p>
            <a:endParaRPr lang="en-US" sz="1400" b="1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026" y="2596666"/>
            <a:ext cx="4458660" cy="2916983"/>
          </a:xfrm>
          <a:prstGeom prst="rect">
            <a:avLst/>
          </a:prstGeom>
        </p:spPr>
      </p:pic>
      <p:pic>
        <p:nvPicPr>
          <p:cNvPr id="8" name="Picture 2" descr="Bildergebnis fÃ¼r do it yoursel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BEFFFF"/>
              </a:clrFrom>
              <a:clrTo>
                <a:srgbClr val="BE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4300"/>
                    </a14:imgEffect>
                    <a14:imgEffect>
                      <a14:saturation sat="112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459" y="1596843"/>
            <a:ext cx="1559227" cy="94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33" y="2596666"/>
            <a:ext cx="3933547" cy="298312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947" y="5662612"/>
            <a:ext cx="36671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4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3" y="1537337"/>
            <a:ext cx="7505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1b) Create </a:t>
            </a:r>
            <a:r>
              <a:rPr lang="en-US" b="1"/>
              <a:t>Trustline on Distribution </a:t>
            </a:r>
            <a:r>
              <a:rPr lang="en-US" b="1" smtClean="0"/>
              <a:t>Account</a:t>
            </a:r>
            <a:endParaRPr lang="en-US" sz="1400" b="1" smtClean="0"/>
          </a:p>
          <a:p>
            <a:r>
              <a:rPr lang="en-US" sz="1400" smtClean="0"/>
              <a:t>See Lesson </a:t>
            </a:r>
            <a:r>
              <a:rPr lang="en-US" sz="1400"/>
              <a:t>A2 -&gt; </a:t>
            </a:r>
            <a:r>
              <a:rPr lang="en-US" sz="1400"/>
              <a:t>stellar.org/laboratory</a:t>
            </a:r>
            <a:r>
              <a:rPr lang="en-US" sz="1400" smtClean="0"/>
              <a:t>/ -&gt; “Transaction Builder”</a:t>
            </a:r>
            <a:br>
              <a:rPr lang="en-US" sz="1400" smtClean="0"/>
            </a:br>
            <a:r>
              <a:rPr lang="en-US" sz="1400" smtClean="0"/>
              <a:t>Source Account = Distribution Account</a:t>
            </a:r>
            <a:endParaRPr lang="en-US" sz="1400"/>
          </a:p>
          <a:p>
            <a:endParaRPr lang="en-US" sz="1400" b="1"/>
          </a:p>
        </p:txBody>
      </p:sp>
      <p:pic>
        <p:nvPicPr>
          <p:cNvPr id="8" name="Picture 2" descr="Bildergebnis fÃ¼r do it yoursel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BEFFFF"/>
              </a:clrFrom>
              <a:clrTo>
                <a:srgbClr val="BE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4300"/>
                    </a14:imgEffect>
                    <a14:imgEffect>
                      <a14:saturation sat="112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459" y="1596843"/>
            <a:ext cx="1559227" cy="94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42" y="2615651"/>
            <a:ext cx="3603625" cy="301743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864" y="2615651"/>
            <a:ext cx="3335018" cy="310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3" y="1537337"/>
            <a:ext cx="7505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1c) Create </a:t>
            </a:r>
            <a:r>
              <a:rPr lang="en-US" b="1"/>
              <a:t>Trustline on Distribution Account</a:t>
            </a:r>
          </a:p>
          <a:p>
            <a:endParaRPr lang="en-US" sz="1400" b="1" smtClean="0"/>
          </a:p>
          <a:p>
            <a:r>
              <a:rPr lang="en-US" sz="1400" b="1" smtClean="0"/>
              <a:t>Result on Laboratory 					Check with wallet if trustline exists</a:t>
            </a:r>
            <a:endParaRPr lang="en-US" sz="1400" b="1"/>
          </a:p>
          <a:p>
            <a:endParaRPr lang="en-US" sz="1400" b="1"/>
          </a:p>
        </p:txBody>
      </p:sp>
      <p:pic>
        <p:nvPicPr>
          <p:cNvPr id="8" name="Picture 2" descr="Bildergebnis fÃ¼r do it yoursel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BEFFFF"/>
              </a:clrFrom>
              <a:clrTo>
                <a:srgbClr val="BE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4300"/>
                    </a14:imgEffect>
                    <a14:imgEffect>
                      <a14:saturation sat="112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459" y="1596843"/>
            <a:ext cx="1559227" cy="94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2537160"/>
            <a:ext cx="3467100" cy="352425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912" y="2596665"/>
            <a:ext cx="4283464" cy="284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8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3" y="1537337"/>
            <a:ext cx="7505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2a) Transfer </a:t>
            </a:r>
            <a:r>
              <a:rPr lang="en-US" b="1"/>
              <a:t>Tokens from Issuer to Distribution </a:t>
            </a:r>
            <a:r>
              <a:rPr lang="en-US" b="1" smtClean="0"/>
              <a:t>Account</a:t>
            </a:r>
            <a:endParaRPr lang="en-US" sz="1400" b="1"/>
          </a:p>
          <a:p>
            <a:r>
              <a:rPr lang="en-US" sz="1400"/>
              <a:t>See Lesson A2 -&gt; stellar.org/laboratory/ -&gt; “Transaction Builder”</a:t>
            </a:r>
            <a:br>
              <a:rPr lang="en-US" sz="1400"/>
            </a:br>
            <a:r>
              <a:rPr lang="en-US" sz="1400"/>
              <a:t>Source Account = Issuer Account</a:t>
            </a:r>
          </a:p>
          <a:p>
            <a:endParaRPr lang="en-US" dirty="0"/>
          </a:p>
        </p:txBody>
      </p:sp>
      <p:pic>
        <p:nvPicPr>
          <p:cNvPr id="5" name="Picture 2" descr="Bildergebnis fÃ¼r do it yoursel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BEFFFF"/>
              </a:clrFrom>
              <a:clrTo>
                <a:srgbClr val="BE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4300"/>
                    </a14:imgEffect>
                    <a14:imgEffect>
                      <a14:saturation sat="112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459" y="1596843"/>
            <a:ext cx="1559227" cy="94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58" y="2559003"/>
            <a:ext cx="3933547" cy="298312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947" y="5662612"/>
            <a:ext cx="3667125" cy="561975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0805" y="2559003"/>
            <a:ext cx="4543425" cy="285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3" y="1537337"/>
            <a:ext cx="7505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2b) Transfer Tokens from Issuer to Distribution Account</a:t>
            </a:r>
            <a:endParaRPr lang="en-US" sz="1400" b="1"/>
          </a:p>
          <a:p>
            <a:r>
              <a:rPr lang="en-US" sz="1400" smtClean="0"/>
              <a:t>See </a:t>
            </a:r>
            <a:r>
              <a:rPr lang="en-US" sz="1400" smtClean="0"/>
              <a:t>Lesson </a:t>
            </a:r>
            <a:r>
              <a:rPr lang="en-US" sz="1400"/>
              <a:t>A2 -&gt; </a:t>
            </a:r>
            <a:r>
              <a:rPr lang="en-US" sz="1400"/>
              <a:t>stellar.org/laboratory</a:t>
            </a:r>
            <a:r>
              <a:rPr lang="en-US" sz="1400" smtClean="0"/>
              <a:t>/ -&gt; “Transaction Builder”</a:t>
            </a:r>
            <a:br>
              <a:rPr lang="en-US" sz="1400" smtClean="0"/>
            </a:br>
            <a:r>
              <a:rPr lang="en-US" sz="1400" smtClean="0"/>
              <a:t>Source Account = Issuer Account</a:t>
            </a:r>
            <a:endParaRPr lang="en-US" sz="1400"/>
          </a:p>
          <a:p>
            <a:endParaRPr lang="en-US" sz="1400" b="1"/>
          </a:p>
        </p:txBody>
      </p:sp>
      <p:pic>
        <p:nvPicPr>
          <p:cNvPr id="8" name="Picture 2" descr="Bildergebnis fÃ¼r do it yoursel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BEFFFF"/>
              </a:clrFrom>
              <a:clrTo>
                <a:srgbClr val="BE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4300"/>
                    </a14:imgEffect>
                    <a14:imgEffect>
                      <a14:saturation sat="112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459" y="1596843"/>
            <a:ext cx="1559227" cy="94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42" y="2615651"/>
            <a:ext cx="3603625" cy="301743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864" y="2615651"/>
            <a:ext cx="3335018" cy="310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8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678442" y="1842815"/>
            <a:ext cx="7864196" cy="454149"/>
          </a:xfrm>
          <a:prstGeom prst="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b="1"/>
          </a:p>
        </p:txBody>
      </p:sp>
      <p:sp>
        <p:nvSpPr>
          <p:cNvPr id="4" name="Textfeld 3"/>
          <p:cNvSpPr txBox="1"/>
          <p:nvPr/>
        </p:nvSpPr>
        <p:spPr>
          <a:xfrm>
            <a:off x="678442" y="1387983"/>
            <a:ext cx="77117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Short </a:t>
            </a:r>
            <a:r>
              <a:rPr lang="de-DE" dirty="0" err="1" smtClean="0"/>
              <a:t>Introduction</a:t>
            </a:r>
            <a:endParaRPr lang="de-DE" dirty="0" smtClean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b="1" dirty="0" smtClean="0">
                <a:solidFill>
                  <a:schemeClr val="bg1"/>
                </a:solidFill>
              </a:rPr>
              <a:t>The </a:t>
            </a:r>
            <a:r>
              <a:rPr lang="de-DE" b="1" dirty="0" err="1" smtClean="0">
                <a:solidFill>
                  <a:schemeClr val="bg1"/>
                </a:solidFill>
              </a:rPr>
              <a:t>story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of</a:t>
            </a:r>
            <a:r>
              <a:rPr lang="de-DE" b="1" dirty="0" smtClean="0">
                <a:solidFill>
                  <a:schemeClr val="bg1"/>
                </a:solidFill>
              </a:rPr>
              <a:t> Blue Orion (</a:t>
            </a:r>
            <a:r>
              <a:rPr lang="de-DE" b="1" smtClean="0">
                <a:solidFill>
                  <a:schemeClr val="bg1"/>
                </a:solidFill>
              </a:rPr>
              <a:t>A </a:t>
            </a:r>
            <a:r>
              <a:rPr lang="de-DE" b="1" smtClean="0">
                <a:solidFill>
                  <a:schemeClr val="bg1"/>
                </a:solidFill>
              </a:rPr>
              <a:t>startup </a:t>
            </a:r>
            <a:r>
              <a:rPr lang="de-DE" b="1" dirty="0" smtClean="0">
                <a:solidFill>
                  <a:schemeClr val="bg1"/>
                </a:solidFill>
              </a:rPr>
              <a:t>in </a:t>
            </a:r>
            <a:r>
              <a:rPr lang="de-DE" b="1" dirty="0" err="1" smtClean="0">
                <a:solidFill>
                  <a:schemeClr val="bg1"/>
                </a:solidFill>
              </a:rPr>
              <a:t>the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world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of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blockchains</a:t>
            </a:r>
            <a:r>
              <a:rPr lang="de-DE" b="1" dirty="0" smtClean="0">
                <a:solidFill>
                  <a:schemeClr val="bg1"/>
                </a:solidFill>
              </a:rPr>
              <a:t>)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Blockchain</a:t>
            </a:r>
            <a:r>
              <a:rPr lang="de-DE" dirty="0"/>
              <a:t> </a:t>
            </a:r>
            <a:r>
              <a:rPr lang="de-DE" dirty="0" err="1"/>
              <a:t>solutions</a:t>
            </a:r>
            <a:r>
              <a:rPr lang="de-DE" dirty="0"/>
              <a:t> &amp; Stellar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 smtClean="0"/>
              <a:t>token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?)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Tools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A1: Public </a:t>
            </a:r>
            <a:r>
              <a:rPr lang="de-DE" dirty="0" err="1"/>
              <a:t>and</a:t>
            </a:r>
            <a:r>
              <a:rPr lang="de-DE" dirty="0"/>
              <a:t> Secret Keys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Understanding Assets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Trustlines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A2: Create your own token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A3: Send and receive </a:t>
            </a:r>
            <a:r>
              <a:rPr lang="en-US" dirty="0" smtClean="0"/>
              <a:t>tokens</a:t>
            </a:r>
            <a:endParaRPr lang="en-US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Potential of Stellar – Value added Services with Blue </a:t>
            </a:r>
            <a:r>
              <a:rPr lang="en-US" dirty="0" smtClean="0"/>
              <a:t>Orion</a:t>
            </a:r>
          </a:p>
        </p:txBody>
      </p:sp>
      <p:sp>
        <p:nvSpPr>
          <p:cNvPr id="5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Token Workshop</a:t>
            </a:r>
            <a:br>
              <a:rPr lang="de-D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8" name="Rechteck 7"/>
          <p:cNvSpPr/>
          <p:nvPr/>
        </p:nvSpPr>
        <p:spPr>
          <a:xfrm rot="669311">
            <a:off x="5625174" y="2518729"/>
            <a:ext cx="3196224" cy="18196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F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>
                <a:solidFill>
                  <a:schemeClr val="tx1"/>
                </a:solidFill>
              </a:rPr>
              <a:t>Which Blockchain? Create Value? Business Case? Startup Challenges?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3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3" y="1537337"/>
            <a:ext cx="75054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2c) </a:t>
            </a:r>
            <a:r>
              <a:rPr lang="en-US" b="1"/>
              <a:t>Transfer Tokens from Issuer to Distribution Account</a:t>
            </a:r>
            <a:endParaRPr lang="en-US" sz="1400" b="1"/>
          </a:p>
          <a:p>
            <a:endParaRPr lang="en-US" sz="1400" b="1" smtClean="0"/>
          </a:p>
          <a:p>
            <a:r>
              <a:rPr lang="en-US" sz="1400" b="1" smtClean="0"/>
              <a:t>Result on Laboratory 					Check with wallet if token has been </a:t>
            </a:r>
            <a:br>
              <a:rPr lang="en-US" sz="1400" b="1" smtClean="0"/>
            </a:br>
            <a:r>
              <a:rPr lang="en-US" sz="1400" b="1" smtClean="0"/>
              <a:t>								transfered</a:t>
            </a:r>
            <a:endParaRPr lang="en-US" sz="1400" b="1"/>
          </a:p>
          <a:p>
            <a:endParaRPr lang="en-US" sz="1400" b="1"/>
          </a:p>
        </p:txBody>
      </p:sp>
      <p:pic>
        <p:nvPicPr>
          <p:cNvPr id="8" name="Picture 2" descr="Bildergebnis fÃ¼r do it yoursel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BEFFFF"/>
              </a:clrFrom>
              <a:clrTo>
                <a:srgbClr val="BE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4300"/>
                    </a14:imgEffect>
                    <a14:imgEffect>
                      <a14:saturation sat="112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459" y="1596843"/>
            <a:ext cx="1559227" cy="94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2537160"/>
            <a:ext cx="3467100" cy="352425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300" y="2596666"/>
            <a:ext cx="4524466" cy="284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2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3" y="1537337"/>
            <a:ext cx="7505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Check results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Issuer </a:t>
            </a:r>
            <a:r>
              <a:rPr lang="en-US" dirty="0"/>
              <a:t>Account exist (keys stored in text file</a:t>
            </a:r>
            <a:r>
              <a:rPr lang="en-US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Distribution Account (keys stored in text file)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all actual available tokens on distribution account</a:t>
            </a:r>
          </a:p>
        </p:txBody>
      </p:sp>
      <p:pic>
        <p:nvPicPr>
          <p:cNvPr id="4" name="Picture 2" descr="Bildergebnis für happ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51" y="4090500"/>
            <a:ext cx="3632654" cy="204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/>
              <a:t>A2: Create your own </a:t>
            </a:r>
            <a:r>
              <a:rPr lang="en-US" dirty="0" smtClean="0"/>
              <a:t>token – 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3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678442" y="4720580"/>
            <a:ext cx="7864196" cy="454149"/>
          </a:xfrm>
          <a:prstGeom prst="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b="1"/>
          </a:p>
        </p:txBody>
      </p:sp>
      <p:sp>
        <p:nvSpPr>
          <p:cNvPr id="4" name="Textfeld 3"/>
          <p:cNvSpPr txBox="1"/>
          <p:nvPr/>
        </p:nvSpPr>
        <p:spPr>
          <a:xfrm>
            <a:off x="678442" y="1387983"/>
            <a:ext cx="77117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Short </a:t>
            </a:r>
            <a:r>
              <a:rPr lang="de-DE" dirty="0" err="1" smtClean="0"/>
              <a:t>Introduction</a:t>
            </a:r>
            <a:endParaRPr lang="de-DE" dirty="0" smtClean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The </a:t>
            </a:r>
            <a:r>
              <a:rPr lang="de-DE" dirty="0" err="1" smtClean="0"/>
              <a:t>story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Blue Orion (A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blockchains</a:t>
            </a:r>
            <a:r>
              <a:rPr lang="de-DE" dirty="0" smtClean="0"/>
              <a:t>)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Blockchain</a:t>
            </a:r>
            <a:r>
              <a:rPr lang="de-DE" dirty="0"/>
              <a:t> </a:t>
            </a:r>
            <a:r>
              <a:rPr lang="de-DE" dirty="0" err="1"/>
              <a:t>solutions</a:t>
            </a:r>
            <a:r>
              <a:rPr lang="de-DE" dirty="0"/>
              <a:t> &amp; Stellar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 smtClean="0"/>
              <a:t>token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?)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Tools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A1: Public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smtClean="0"/>
              <a:t>Private Keys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Understanding Assets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Trustlines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A2: Create your own token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A3: Send and receive </a:t>
            </a:r>
            <a:r>
              <a:rPr lang="en-US" b="1" dirty="0" smtClean="0">
                <a:solidFill>
                  <a:schemeClr val="bg1"/>
                </a:solidFill>
              </a:rPr>
              <a:t>tokens</a:t>
            </a:r>
            <a:endParaRPr lang="en-US" b="1" dirty="0">
              <a:solidFill>
                <a:schemeClr val="bg1"/>
              </a:solidFill>
            </a:endParaRP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Potential of Stellar – Value added Services with Blue </a:t>
            </a:r>
            <a:r>
              <a:rPr lang="en-US" dirty="0" smtClean="0"/>
              <a:t>Orion</a:t>
            </a:r>
          </a:p>
        </p:txBody>
      </p:sp>
      <p:sp>
        <p:nvSpPr>
          <p:cNvPr id="5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Token Workshop</a:t>
            </a:r>
            <a:br>
              <a:rPr lang="de-D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02522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3" y="1537335"/>
            <a:ext cx="75054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Lesson Goals A3</a:t>
            </a:r>
            <a:endParaRPr lang="en-US" dirty="0" smtClean="0"/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next?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can you use the wallet for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(Check History)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trust a token from a friend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send token to friends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Abgerundetes Rechteck 4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7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A3: </a:t>
            </a:r>
            <a:r>
              <a:rPr lang="en-US" dirty="0"/>
              <a:t>Send and receive XLM and tokens</a:t>
            </a:r>
          </a:p>
        </p:txBody>
      </p:sp>
      <p:pic>
        <p:nvPicPr>
          <p:cNvPr id="9" name="Picture 4" descr="Ãhnliches Foto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3" r="21627"/>
          <a:stretch/>
        </p:blipFill>
        <p:spPr bwMode="auto">
          <a:xfrm>
            <a:off x="6238877" y="1657350"/>
            <a:ext cx="2246613" cy="2209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9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2" y="1610487"/>
            <a:ext cx="57406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What next?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 smtClean="0"/>
              <a:t>Transfer your tokens to friends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Other </a:t>
            </a:r>
            <a:r>
              <a:rPr lang="en-US" dirty="0" err="1" smtClean="0"/>
              <a:t>usecases</a:t>
            </a:r>
            <a:r>
              <a:rPr lang="en-US" dirty="0" smtClean="0"/>
              <a:t> -&gt; services: security token (crowdfunding), </a:t>
            </a:r>
            <a:r>
              <a:rPr lang="en-US" dirty="0" err="1" smtClean="0"/>
              <a:t>usibility</a:t>
            </a:r>
            <a:r>
              <a:rPr lang="en-US" dirty="0" smtClean="0"/>
              <a:t> token for online applications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itel 28"/>
          <p:cNvSpPr>
            <a:spLocks noGrp="1"/>
          </p:cNvSpPr>
          <p:nvPr>
            <p:ph type="ctrTitle"/>
          </p:nvPr>
        </p:nvSpPr>
        <p:spPr>
          <a:xfrm>
            <a:off x="678442" y="673655"/>
            <a:ext cx="7864196" cy="488347"/>
          </a:xfrm>
        </p:spPr>
        <p:txBody>
          <a:bodyPr/>
          <a:lstStyle/>
          <a:p>
            <a:r>
              <a:rPr lang="de-DE" dirty="0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4" name="Abgerundetes Rechteck 3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pic>
        <p:nvPicPr>
          <p:cNvPr id="6" name="Picture 2" descr="Bildergebnis für sehen nicht anfasse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4" y="1614702"/>
            <a:ext cx="1001598" cy="100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87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2" y="2000251"/>
            <a:ext cx="5789418" cy="4055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bgerundetes Rechteck 5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8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A3: </a:t>
            </a:r>
            <a:r>
              <a:rPr lang="en-US" dirty="0" smtClean="0"/>
              <a:t>Check balance &amp; history (via wallet)</a:t>
            </a:r>
            <a:endParaRPr lang="en-US" dirty="0"/>
          </a:p>
        </p:txBody>
      </p:sp>
      <p:sp>
        <p:nvSpPr>
          <p:cNvPr id="13" name="Rechteck 12"/>
          <p:cNvSpPr/>
          <p:nvPr/>
        </p:nvSpPr>
        <p:spPr>
          <a:xfrm>
            <a:off x="678442" y="1443429"/>
            <a:ext cx="2144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u="sng" dirty="0">
                <a:solidFill>
                  <a:srgbClr val="007FF2"/>
                </a:solidFill>
              </a:rPr>
              <a:t>https://blueorion.cc/signin</a:t>
            </a:r>
          </a:p>
        </p:txBody>
      </p:sp>
      <p:pic>
        <p:nvPicPr>
          <p:cNvPr id="14" name="Picture 2" descr="Bildergebnis fÃ¼r do it yoursel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BEFFFF"/>
              </a:clrFrom>
              <a:clrTo>
                <a:srgbClr val="BE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4300"/>
                    </a14:imgEffect>
                    <a14:imgEffect>
                      <a14:saturation sat="112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459" y="1596843"/>
            <a:ext cx="1559227" cy="94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0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8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A3</a:t>
            </a:r>
            <a:r>
              <a:rPr lang="de-DE" smtClean="0"/>
              <a:t>: </a:t>
            </a:r>
            <a:r>
              <a:rPr lang="en-US" smtClean="0"/>
              <a:t>Add Trustline / Asset</a:t>
            </a:r>
            <a:endParaRPr lang="en-US" dirty="0"/>
          </a:p>
        </p:txBody>
      </p:sp>
      <p:pic>
        <p:nvPicPr>
          <p:cNvPr id="14" name="Picture 2" descr="Bildergebnis fÃ¼r do it yoursel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BEFFFF"/>
              </a:clrFrom>
              <a:clrTo>
                <a:srgbClr val="BE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4300"/>
                    </a14:imgEffect>
                    <a14:imgEffect>
                      <a14:saturation sat="112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459" y="1596843"/>
            <a:ext cx="1559227" cy="94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41" y="1530875"/>
            <a:ext cx="4646033" cy="465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0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  <p:sp>
        <p:nvSpPr>
          <p:cNvPr id="8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Lesson</a:t>
            </a:r>
            <a:r>
              <a:rPr lang="de-DE" dirty="0" smtClean="0"/>
              <a:t> A3</a:t>
            </a:r>
            <a:r>
              <a:rPr lang="de-DE" smtClean="0"/>
              <a:t>: </a:t>
            </a:r>
            <a:r>
              <a:rPr lang="en-US" smtClean="0"/>
              <a:t>Send Payments</a:t>
            </a:r>
            <a:endParaRPr lang="en-US" dirty="0"/>
          </a:p>
        </p:txBody>
      </p:sp>
      <p:pic>
        <p:nvPicPr>
          <p:cNvPr id="14" name="Picture 2" descr="Bildergebnis fÃ¼r do it yoursel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BEFFFF"/>
              </a:clrFrom>
              <a:clrTo>
                <a:srgbClr val="BE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4300"/>
                    </a14:imgEffect>
                    <a14:imgEffect>
                      <a14:saturation sat="112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459" y="1596843"/>
            <a:ext cx="1559227" cy="94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42" y="1952625"/>
            <a:ext cx="5906090" cy="404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9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3" y="1537337"/>
            <a:ext cx="7505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Check results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Simple usage of a wallet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Shared your own tokens</a:t>
            </a:r>
          </a:p>
        </p:txBody>
      </p:sp>
      <p:pic>
        <p:nvPicPr>
          <p:cNvPr id="4" name="Picture 2" descr="Bildergebnis für happ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51" y="4090500"/>
            <a:ext cx="3632654" cy="204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A3: </a:t>
            </a:r>
            <a:r>
              <a:rPr lang="en-US" dirty="0"/>
              <a:t>Send and receive XLM and </a:t>
            </a:r>
            <a:r>
              <a:rPr lang="en-US" dirty="0" smtClean="0"/>
              <a:t>tokens – </a:t>
            </a:r>
            <a:r>
              <a:rPr lang="en-US" dirty="0"/>
              <a:t>The end</a:t>
            </a:r>
          </a:p>
        </p:txBody>
      </p:sp>
      <p:sp>
        <p:nvSpPr>
          <p:cNvPr id="5" name="Abgerundetes Rechteck 4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4715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678442" y="5132970"/>
            <a:ext cx="7864196" cy="454149"/>
          </a:xfrm>
          <a:prstGeom prst="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b="1"/>
          </a:p>
        </p:txBody>
      </p:sp>
      <p:sp>
        <p:nvSpPr>
          <p:cNvPr id="4" name="Textfeld 3"/>
          <p:cNvSpPr txBox="1"/>
          <p:nvPr/>
        </p:nvSpPr>
        <p:spPr>
          <a:xfrm>
            <a:off x="678442" y="1387983"/>
            <a:ext cx="77117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Short </a:t>
            </a:r>
            <a:r>
              <a:rPr lang="de-DE" dirty="0" err="1" smtClean="0"/>
              <a:t>Introduction</a:t>
            </a:r>
            <a:endParaRPr lang="de-DE" dirty="0" smtClean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The </a:t>
            </a:r>
            <a:r>
              <a:rPr lang="de-DE" dirty="0" err="1" smtClean="0"/>
              <a:t>story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Blue Orion (A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blockchains</a:t>
            </a:r>
            <a:r>
              <a:rPr lang="de-DE" dirty="0" smtClean="0"/>
              <a:t>)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Blockchain</a:t>
            </a:r>
            <a:r>
              <a:rPr lang="de-DE" dirty="0"/>
              <a:t> </a:t>
            </a:r>
            <a:r>
              <a:rPr lang="de-DE" dirty="0" err="1"/>
              <a:t>solutions</a:t>
            </a:r>
            <a:r>
              <a:rPr lang="de-DE" dirty="0"/>
              <a:t> &amp; Stellar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 smtClean="0"/>
              <a:t>token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?)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Tools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A1: Public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smtClean="0"/>
              <a:t>Private Keys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Understanding Assets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Trustlines</a:t>
            </a:r>
            <a:endParaRPr lang="de-DE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A2: Create your own token</a:t>
            </a:r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A3: Send and receive </a:t>
            </a:r>
            <a:r>
              <a:rPr lang="en-US" dirty="0" smtClean="0"/>
              <a:t>tokens</a:t>
            </a:r>
            <a:endParaRPr lang="en-US" dirty="0"/>
          </a:p>
          <a:p>
            <a:pPr marL="447675" indent="-447675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Potential of Stellar – Value added Services with Blue </a:t>
            </a:r>
            <a:r>
              <a:rPr lang="en-US" b="1" dirty="0" smtClean="0">
                <a:solidFill>
                  <a:schemeClr val="bg1"/>
                </a:solidFill>
              </a:rPr>
              <a:t>Orion</a:t>
            </a:r>
          </a:p>
        </p:txBody>
      </p:sp>
      <p:sp>
        <p:nvSpPr>
          <p:cNvPr id="5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Token Workshop</a:t>
            </a:r>
            <a:br>
              <a:rPr lang="de-D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7" name="Abgerundetes Rechteck 6"/>
          <p:cNvSpPr>
            <a:spLocks noChangeAspect="1"/>
          </p:cNvSpPr>
          <p:nvPr/>
        </p:nvSpPr>
        <p:spPr>
          <a:xfrm>
            <a:off x="8104658" y="723472"/>
            <a:ext cx="380830" cy="381429"/>
          </a:xfrm>
          <a:prstGeom prst="roundRect">
            <a:avLst/>
          </a:prstGeom>
          <a:solidFill>
            <a:srgbClr val="007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/>
              <a:t>P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84313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3" y="1537335"/>
            <a:ext cx="75054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mtClean="0"/>
              <a:t>Fascination </a:t>
            </a:r>
            <a:r>
              <a:rPr lang="en-US" dirty="0" smtClean="0"/>
              <a:t>for new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Bitcoin Meetups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Positive spirit from </a:t>
            </a:r>
            <a:r>
              <a:rPr lang="en-US" dirty="0" err="1" smtClean="0"/>
              <a:t>blockchain</a:t>
            </a:r>
            <a:r>
              <a:rPr lang="en-US" dirty="0" smtClean="0"/>
              <a:t> community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Open </a:t>
            </a:r>
            <a:r>
              <a:rPr lang="en-US" smtClean="0"/>
              <a:t>source spirit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mtClean="0"/>
              <a:t>Challenge the banking </a:t>
            </a:r>
            <a:r>
              <a:rPr lang="en-US" smtClean="0"/>
              <a:t>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Do something you </a:t>
            </a:r>
            <a:r>
              <a:rPr lang="en-US" b="1"/>
              <a:t>really </a:t>
            </a:r>
            <a:r>
              <a:rPr lang="en-US" b="1" smtClean="0"/>
              <a:t>like</a:t>
            </a:r>
            <a:r>
              <a:rPr lang="en-US"/>
              <a:t> </a:t>
            </a:r>
            <a:r>
              <a:rPr lang="en-US" b="1" smtClean="0"/>
              <a:t>/ Passion</a:t>
            </a:r>
            <a:endParaRPr lang="en-US" b="1" dirty="0" smtClean="0"/>
          </a:p>
        </p:txBody>
      </p:sp>
      <p:sp>
        <p:nvSpPr>
          <p:cNvPr id="7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The beginning</a:t>
            </a:r>
            <a:endParaRPr lang="en-US" dirty="0"/>
          </a:p>
        </p:txBody>
      </p:sp>
      <p:sp>
        <p:nvSpPr>
          <p:cNvPr id="2" name="Rechteck 1"/>
          <p:cNvSpPr/>
          <p:nvPr/>
        </p:nvSpPr>
        <p:spPr>
          <a:xfrm rot="790732">
            <a:off x="5072883" y="988017"/>
            <a:ext cx="34093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3 </a:t>
            </a:r>
            <a:r>
              <a:rPr lang="de-DE" sz="5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years</a:t>
            </a:r>
            <a:r>
              <a:rPr lang="de-DE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 </a:t>
            </a:r>
            <a:r>
              <a:rPr lang="de-DE" sz="5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ago</a:t>
            </a:r>
            <a:endParaRPr lang="de-DE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87" y="2854273"/>
            <a:ext cx="952500" cy="9525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23514" y="2854273"/>
            <a:ext cx="869471" cy="9525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687" y="4133878"/>
            <a:ext cx="2582195" cy="196792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521" y="4147689"/>
            <a:ext cx="3933196" cy="195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3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3" y="1546862"/>
            <a:ext cx="75054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Potential of Stellar technology/</a:t>
            </a:r>
            <a:r>
              <a:rPr lang="en-US" b="1" dirty="0" err="1" smtClean="0"/>
              <a:t>blockchain</a:t>
            </a:r>
            <a:r>
              <a:rPr lang="en-US" b="1" dirty="0"/>
              <a:t> </a:t>
            </a:r>
            <a:endParaRPr lang="en-US" dirty="0" smtClean="0"/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Timed payments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 Send service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MyKeys</a:t>
            </a:r>
            <a:r>
              <a:rPr lang="en-US" dirty="0" smtClean="0"/>
              <a:t> (Multi Account Management)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Proof of Existence</a:t>
            </a:r>
          </a:p>
        </p:txBody>
      </p:sp>
      <p:sp>
        <p:nvSpPr>
          <p:cNvPr id="8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Outlook - </a:t>
            </a:r>
            <a:r>
              <a:rPr lang="en-US" dirty="0" smtClean="0"/>
              <a:t>Value add services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53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3" y="1537337"/>
            <a:ext cx="750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Timed </a:t>
            </a:r>
            <a:r>
              <a:rPr lang="en-US" b="1" smtClean="0"/>
              <a:t>P</a:t>
            </a:r>
            <a:r>
              <a:rPr lang="en-US" b="1" smtClean="0"/>
              <a:t>ayments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3" y="2100645"/>
            <a:ext cx="4829175" cy="3552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875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Blue Orion – </a:t>
            </a:r>
            <a:r>
              <a:rPr lang="de-DE" dirty="0"/>
              <a:t>Token Workshop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8443" y="1537337"/>
            <a:ext cx="750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MultiSend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1" y="4180366"/>
            <a:ext cx="3175908" cy="1941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feld 5"/>
          <p:cNvSpPr txBox="1"/>
          <p:nvPr/>
        </p:nvSpPr>
        <p:spPr>
          <a:xfrm>
            <a:off x="678443" y="2049401"/>
            <a:ext cx="21470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mtClean="0"/>
              <a:t>Easy send 100 or 1000 payments defined in a CSV-File</a:t>
            </a:r>
            <a:br>
              <a:rPr lang="en-US" smtClean="0"/>
            </a:br>
            <a:endParaRPr lang="en-US" smtClean="0"/>
          </a:p>
          <a:p>
            <a:pPr marL="342900" indent="-342900">
              <a:buAutoNum type="arabicParenR"/>
            </a:pPr>
            <a:r>
              <a:rPr lang="en-US" smtClean="0"/>
              <a:t>Check status of all payments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150" y="1703035"/>
            <a:ext cx="3904488" cy="4418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016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2" y="1506311"/>
            <a:ext cx="374660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Proof of existence (1)</a:t>
            </a:r>
            <a:endParaRPr lang="en-US" dirty="0" smtClean="0"/>
          </a:p>
          <a:p>
            <a:endParaRPr lang="en-US" sz="1000" dirty="0"/>
          </a:p>
          <a:p>
            <a:r>
              <a:rPr lang="en-US"/>
              <a:t>Blockchain </a:t>
            </a:r>
            <a:r>
              <a:rPr lang="en-US" smtClean="0"/>
              <a:t>solution </a:t>
            </a:r>
            <a:r>
              <a:rPr lang="en-US"/>
              <a:t>for securing</a:t>
            </a:r>
          </a:p>
          <a:p>
            <a:r>
              <a:rPr lang="en-US"/>
              <a:t>intellectual property assets and innovation </a:t>
            </a:r>
            <a:r>
              <a:rPr lang="en-US" smtClean="0"/>
              <a:t>processes</a:t>
            </a:r>
            <a:endParaRPr lang="en-US" dirty="0"/>
          </a:p>
          <a:p>
            <a:endParaRPr lang="en-US" smtClean="0"/>
          </a:p>
          <a:p>
            <a:r>
              <a:rPr lang="en-US" smtClean="0"/>
              <a:t>1a) Create hash of file</a:t>
            </a:r>
            <a:endParaRPr lang="en-US" dirty="0" smtClean="0"/>
          </a:p>
        </p:txBody>
      </p:sp>
      <p:pic>
        <p:nvPicPr>
          <p:cNvPr id="4" name="Grafik 3"/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8442" y="3451352"/>
            <a:ext cx="3246996" cy="2414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295" y="2370386"/>
            <a:ext cx="3720345" cy="349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4954" y="4120177"/>
            <a:ext cx="491441" cy="606553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4822295" y="1583871"/>
            <a:ext cx="372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1b) Save hash into blockchain</a:t>
            </a:r>
            <a:endParaRPr lang="de-DE"/>
          </a:p>
        </p:txBody>
      </p:sp>
      <p:sp>
        <p:nvSpPr>
          <p:cNvPr id="10" name="Titel 28"/>
          <p:cNvSpPr>
            <a:spLocks noGrp="1"/>
          </p:cNvSpPr>
          <p:nvPr>
            <p:ph type="ctrTitle"/>
          </p:nvPr>
        </p:nvSpPr>
        <p:spPr>
          <a:xfrm>
            <a:off x="678442" y="673655"/>
            <a:ext cx="7864196" cy="488347"/>
          </a:xfrm>
        </p:spPr>
        <p:txBody>
          <a:bodyPr/>
          <a:lstStyle/>
          <a:p>
            <a:r>
              <a:rPr lang="de-DE" dirty="0" smtClean="0"/>
              <a:t>Blue Orion – </a:t>
            </a:r>
            <a:r>
              <a:rPr lang="de-DE" dirty="0"/>
              <a:t>Token Workshop</a:t>
            </a:r>
          </a:p>
        </p:txBody>
      </p:sp>
    </p:spTree>
    <p:extLst>
      <p:ext uri="{BB962C8B-B14F-4D97-AF65-F5344CB8AC3E}">
        <p14:creationId xmlns:p14="http://schemas.microsoft.com/office/powerpoint/2010/main" val="208388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476250" y="895352"/>
            <a:ext cx="8267700" cy="733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0" y="6124576"/>
            <a:ext cx="9144000" cy="628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5" y="3029531"/>
            <a:ext cx="3690937" cy="2448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/>
        </p:nvSpPr>
        <p:spPr>
          <a:xfrm>
            <a:off x="4900615" y="3029531"/>
            <a:ext cx="3690937" cy="2448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292100" dist="38100" dir="2700000" sx="105000" sy="105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de-DE" sz="1400" dirty="0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Hans </a:t>
            </a:r>
            <a:r>
              <a:rPr lang="de-DE" sz="1400" dirty="0" err="1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Woppmann</a:t>
            </a:r>
            <a:endParaRPr lang="de-DE" sz="1400" dirty="0" smtClean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80975"/>
            <a:r>
              <a:rPr lang="de-DE" sz="1400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Phone</a:t>
            </a:r>
            <a:r>
              <a:rPr lang="de-DE" sz="140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+49 176 6093 9333</a:t>
            </a:r>
          </a:p>
          <a:p>
            <a:pPr marL="180975"/>
            <a:endParaRPr lang="de-DE" sz="1400" smtClean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80975"/>
            <a:r>
              <a:rPr lang="de-DE" sz="1400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Peter Pansegrau</a:t>
            </a:r>
            <a:endParaRPr lang="de-DE" sz="140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80975"/>
            <a:r>
              <a:rPr lang="de-DE" sz="140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Phone: +49 163 166 3738</a:t>
            </a:r>
          </a:p>
          <a:p>
            <a:pPr marL="180975"/>
            <a:endParaRPr lang="de-DE" sz="1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80975"/>
            <a:r>
              <a:rPr lang="de-DE" sz="1400" err="1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eMail</a:t>
            </a:r>
            <a:r>
              <a:rPr lang="de-DE" sz="1400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contact@blueorion.cc</a:t>
            </a:r>
            <a:endParaRPr lang="de-DE" sz="1400" dirty="0" smtClean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80975"/>
            <a:r>
              <a:rPr lang="de-DE" sz="1400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Twitter: </a:t>
            </a:r>
            <a:r>
              <a:rPr lang="de-DE" sz="1400" smtClean="0">
                <a:solidFill>
                  <a:schemeClr val="accent2"/>
                </a:solidFill>
              </a:rPr>
              <a:t>twitter.com/blueorioncc</a:t>
            </a:r>
            <a:endParaRPr lang="de-DE" sz="1400" dirty="0" smtClean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1052514" y="1109658"/>
            <a:ext cx="753903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96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  <a:ea typeface="Tahoma" panose="020B0604030504040204" pitchFamily="34" charset="0"/>
                <a:cs typeface="Tahoma" panose="020B0604030504040204" pitchFamily="34" charset="0"/>
              </a:rPr>
              <a:t>Thank</a:t>
            </a:r>
            <a:r>
              <a:rPr lang="de-DE" sz="96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DE" sz="96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  <a:ea typeface="Tahoma" panose="020B0604030504040204" pitchFamily="34" charset="0"/>
                <a:cs typeface="Tahoma" panose="020B0604030504040204" pitchFamily="34" charset="0"/>
              </a:rPr>
              <a:t>You</a:t>
            </a:r>
            <a:endParaRPr lang="de-DE" sz="96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34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3" y="1537335"/>
            <a:ext cx="75054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mtClean="0"/>
              <a:t>Alternative to traditional banking system 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mtClean="0"/>
              <a:t>Change </a:t>
            </a:r>
            <a:r>
              <a:rPr lang="en-US"/>
              <a:t>the </a:t>
            </a:r>
            <a:r>
              <a:rPr lang="en-US" smtClean="0"/>
              <a:t>(banking) world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mtClean="0"/>
              <a:t>Bank the unbanked! 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smtClean="0"/>
              <a:t>Use </a:t>
            </a:r>
            <a:r>
              <a:rPr lang="en-US" b="1"/>
              <a:t>own skills/potential for a </a:t>
            </a:r>
            <a:r>
              <a:rPr lang="en-US" b="1"/>
              <a:t>new </a:t>
            </a:r>
            <a:r>
              <a:rPr lang="en-US" b="1" smtClean="0"/>
              <a:t>product</a:t>
            </a:r>
            <a:endParaRPr lang="en-US" sz="8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mtClean="0"/>
              <a:t>Be </a:t>
            </a:r>
            <a:r>
              <a:rPr lang="en-US" dirty="0"/>
              <a:t>your own boss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Fun </a:t>
            </a:r>
            <a:r>
              <a:rPr lang="en-US"/>
              <a:t>at </a:t>
            </a:r>
            <a:r>
              <a:rPr lang="en-US" smtClean="0"/>
              <a:t>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mtClean="0"/>
              <a:t>Get </a:t>
            </a:r>
            <a:r>
              <a:rPr lang="en-US"/>
              <a:t>crazy rich?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smtClean="0"/>
              <a:t>Do </a:t>
            </a:r>
            <a:r>
              <a:rPr lang="en-US" b="1" dirty="0"/>
              <a:t>something </a:t>
            </a:r>
            <a:r>
              <a:rPr lang="en-US" b="1" dirty="0" smtClean="0"/>
              <a:t>meaningful</a:t>
            </a:r>
          </a:p>
        </p:txBody>
      </p:sp>
      <p:sp>
        <p:nvSpPr>
          <p:cNvPr id="7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The next step</a:t>
            </a:r>
            <a:endParaRPr lang="en-US" dirty="0"/>
          </a:p>
        </p:txBody>
      </p:sp>
      <p:sp>
        <p:nvSpPr>
          <p:cNvPr id="8" name="Rechteck 7"/>
          <p:cNvSpPr/>
          <p:nvPr/>
        </p:nvSpPr>
        <p:spPr>
          <a:xfrm rot="790732">
            <a:off x="5072884" y="900362"/>
            <a:ext cx="34093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2</a:t>
            </a:r>
            <a:r>
              <a:rPr lang="de-DE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 </a:t>
            </a:r>
            <a:r>
              <a:rPr lang="de-DE" sz="5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years</a:t>
            </a:r>
            <a:r>
              <a:rPr lang="de-DE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 </a:t>
            </a:r>
            <a:r>
              <a:rPr lang="de-DE" sz="5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ago</a:t>
            </a:r>
            <a:endParaRPr lang="de-DE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299" y="2550008"/>
            <a:ext cx="2112050" cy="146909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379" y="4243667"/>
            <a:ext cx="2090969" cy="139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0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3065929" y="1537335"/>
            <a:ext cx="51179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b="1" smtClean="0">
                <a:solidFill>
                  <a:srgbClr val="007FF2"/>
                </a:solidFill>
              </a:rPr>
              <a:t>Which blockchain / network to select?</a:t>
            </a:r>
            <a:endParaRPr lang="en-US" sz="1600" b="1" dirty="0" smtClean="0">
              <a:solidFill>
                <a:srgbClr val="007FF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Where to start? Bitcoin everywhere 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Understand the different type of </a:t>
            </a:r>
            <a:r>
              <a:rPr lang="en-US" sz="1600" dirty="0" err="1" smtClean="0"/>
              <a:t>blockchains</a:t>
            </a:r>
            <a:r>
              <a:rPr lang="en-US" sz="1600" dirty="0" smtClean="0"/>
              <a:t>? (Bitcoin</a:t>
            </a:r>
            <a:r>
              <a:rPr lang="en-US" sz="1600" smtClean="0"/>
              <a:t>, </a:t>
            </a:r>
            <a:r>
              <a:rPr lang="en-US" sz="1600" smtClean="0"/>
              <a:t>Ethereum</a:t>
            </a:r>
            <a:r>
              <a:rPr lang="en-US" sz="1600" dirty="0" smtClean="0"/>
              <a:t>, IOTA, Dash …)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Select a </a:t>
            </a:r>
            <a:r>
              <a:rPr lang="en-US" sz="1600" dirty="0" err="1" smtClean="0"/>
              <a:t>blockchain</a:t>
            </a:r>
            <a:r>
              <a:rPr lang="en-US" sz="1600" dirty="0" smtClean="0"/>
              <a:t> that fits to your use case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/>
              <a:t>Etherium</a:t>
            </a:r>
            <a:r>
              <a:rPr lang="en-US" sz="1600" dirty="0" smtClean="0"/>
              <a:t> </a:t>
            </a:r>
            <a:r>
              <a:rPr lang="en-US" sz="1600" smtClean="0"/>
              <a:t>– </a:t>
            </a:r>
            <a:r>
              <a:rPr lang="en-US" sz="1600" smtClean="0"/>
              <a:t>Turing-complete, </a:t>
            </a:r>
            <a:r>
              <a:rPr lang="en-US" sz="1600" smtClean="0"/>
              <a:t>but </a:t>
            </a:r>
            <a:r>
              <a:rPr lang="en-US" sz="1600" smtClean="0"/>
              <a:t>security risks, </a:t>
            </a:r>
            <a:r>
              <a:rPr lang="en-US" sz="1600" dirty="0" smtClean="0"/>
              <a:t>transaction costs 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Find software developers with </a:t>
            </a:r>
            <a:r>
              <a:rPr lang="en-US" sz="1600" dirty="0" err="1" smtClean="0"/>
              <a:t>blockchain</a:t>
            </a:r>
            <a:r>
              <a:rPr lang="en-US" sz="1600" dirty="0" smtClean="0"/>
              <a:t> skills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Complex technology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Existing sources/solutions limited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Unusual workflows (</a:t>
            </a:r>
            <a:r>
              <a:rPr lang="en-US" sz="1600" dirty="0" err="1" smtClean="0"/>
              <a:t>blockchain</a:t>
            </a:r>
            <a:r>
              <a:rPr lang="en-US" sz="1600" dirty="0" smtClean="0"/>
              <a:t> protocol)</a:t>
            </a:r>
          </a:p>
        </p:txBody>
      </p:sp>
      <p:sp>
        <p:nvSpPr>
          <p:cNvPr id="7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smtClean="0"/>
              <a:t/>
            </a:r>
            <a:br>
              <a:rPr lang="de-DE" smtClean="0"/>
            </a:br>
            <a:r>
              <a:rPr lang="en-US"/>
              <a:t>Select Blockchain</a:t>
            </a:r>
            <a:endParaRPr lang="en-US" dirty="0"/>
          </a:p>
        </p:txBody>
      </p:sp>
      <p:pic>
        <p:nvPicPr>
          <p:cNvPr id="7170" name="Picture 2" descr="Bildergebnis für challeng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41" y="1628760"/>
            <a:ext cx="2365788" cy="1571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 rot="790732">
            <a:off x="5404619" y="900362"/>
            <a:ext cx="34093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2</a:t>
            </a:r>
            <a:r>
              <a:rPr lang="de-DE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 </a:t>
            </a:r>
            <a:r>
              <a:rPr lang="de-DE" sz="5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years</a:t>
            </a:r>
            <a:r>
              <a:rPr lang="de-DE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 </a:t>
            </a:r>
            <a:r>
              <a:rPr lang="de-DE" sz="5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ago</a:t>
            </a:r>
            <a:endParaRPr lang="de-DE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179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678443" y="1537335"/>
            <a:ext cx="75054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smtClean="0">
                <a:solidFill>
                  <a:srgbClr val="007FF2"/>
                </a:solidFill>
              </a:rPr>
              <a:t>Analyse blockchains</a:t>
            </a:r>
            <a:endParaRPr lang="en-US" sz="1600" b="1" dirty="0" smtClean="0">
              <a:solidFill>
                <a:srgbClr val="007FF2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Huge invest of time to anal</a:t>
            </a:r>
            <a:r>
              <a:rPr lang="de-DE" sz="1600" err="1" smtClean="0"/>
              <a:t>yse</a:t>
            </a:r>
            <a:r>
              <a:rPr lang="de-DE" sz="1600" smtClean="0"/>
              <a:t> </a:t>
            </a:r>
            <a:r>
              <a:rPr lang="de-DE" sz="1600" smtClean="0"/>
              <a:t/>
            </a:r>
            <a:br>
              <a:rPr lang="de-DE" sz="1600" smtClean="0"/>
            </a:br>
            <a:r>
              <a:rPr lang="de-DE" sz="1600" smtClean="0"/>
              <a:t>about </a:t>
            </a:r>
            <a:r>
              <a:rPr lang="de-DE" sz="1600" smtClean="0"/>
              <a:t>top 2</a:t>
            </a:r>
            <a:r>
              <a:rPr lang="de-DE" sz="1600" smtClean="0"/>
              <a:t>00 coins/systems</a:t>
            </a:r>
            <a:endParaRPr lang="de-DE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</a:t>
            </a:r>
            <a:r>
              <a:rPr lang="en-US" sz="1600" smtClean="0"/>
              <a:t>heck </a:t>
            </a:r>
            <a:r>
              <a:rPr lang="en-US" sz="1600" dirty="0" smtClean="0"/>
              <a:t>communities – spirit important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</a:t>
            </a:r>
            <a:r>
              <a:rPr lang="en-US" sz="1600" smtClean="0"/>
              <a:t>xisting </a:t>
            </a:r>
            <a:r>
              <a:rPr lang="en-US" sz="1600" dirty="0" smtClean="0"/>
              <a:t>SDKs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Q</a:t>
            </a:r>
            <a:r>
              <a:rPr lang="en-US" sz="1600" smtClean="0"/>
              <a:t>uality </a:t>
            </a:r>
            <a:r>
              <a:rPr lang="en-US" sz="1600" dirty="0" smtClean="0"/>
              <a:t>of documentation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</a:t>
            </a:r>
            <a:r>
              <a:rPr lang="en-US" sz="1600" smtClean="0"/>
              <a:t>pecific </a:t>
            </a:r>
            <a:r>
              <a:rPr lang="en-US" sz="1600" dirty="0" smtClean="0"/>
              <a:t>technical features (e.g. speed, transaction costs, </a:t>
            </a:r>
            <a:br>
              <a:rPr lang="en-US" sz="1600" dirty="0" smtClean="0"/>
            </a:br>
            <a:r>
              <a:rPr lang="en-US" sz="1600" dirty="0" smtClean="0"/>
              <a:t>scalability)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</a:t>
            </a:r>
            <a:r>
              <a:rPr lang="en-US" sz="1600" smtClean="0"/>
              <a:t>opular</a:t>
            </a:r>
            <a:endParaRPr lang="en-US" sz="1600" b="1" dirty="0" smtClean="0">
              <a:solidFill>
                <a:srgbClr val="007FF2"/>
              </a:solidFill>
            </a:endParaRPr>
          </a:p>
        </p:txBody>
      </p:sp>
      <p:sp>
        <p:nvSpPr>
          <p:cNvPr id="7" name="Titel 28"/>
          <p:cNvSpPr>
            <a:spLocks noGrp="1"/>
          </p:cNvSpPr>
          <p:nvPr>
            <p:ph type="ctrTitle"/>
          </p:nvPr>
        </p:nvSpPr>
        <p:spPr>
          <a:xfrm>
            <a:off x="678442" y="873680"/>
            <a:ext cx="7864196" cy="488347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Blue Orion –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Token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Workshop</a:t>
            </a:r>
            <a:r>
              <a:rPr lang="de-DE" smtClean="0"/>
              <a:t/>
            </a:r>
            <a:br>
              <a:rPr lang="de-DE" smtClean="0"/>
            </a:br>
            <a:r>
              <a:rPr lang="en-US" smtClean="0"/>
              <a:t>Select Blockchain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 rot="790732">
            <a:off x="5657503" y="830683"/>
            <a:ext cx="3142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1</a:t>
            </a:r>
            <a:r>
              <a:rPr lang="de-DE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 </a:t>
            </a:r>
            <a:r>
              <a:rPr lang="de-DE" sz="5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year</a:t>
            </a:r>
            <a:r>
              <a:rPr lang="de-DE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 </a:t>
            </a:r>
            <a:r>
              <a:rPr lang="de-DE" sz="5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ago</a:t>
            </a:r>
            <a:endParaRPr lang="de-DE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050" name="Picture 2" descr="Bildergebnis fÃ¼r crypto coi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763" y="2169058"/>
            <a:ext cx="4003433" cy="167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93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2ebaa4ac-08a9-41a1-b43a-7fa8b5763bcb" Revision="1" Stencil="System.MyShapes" StencilVersion="1.0"/>
</Control>
</file>

<file path=customXml/item2.xml><?xml version="1.0" encoding="utf-8"?>
<Control xmlns="http://schemas.microsoft.com/VisualStudio/2011/storyboarding/control">
  <Id Name="2ebaa4ac-08a9-41a1-b43a-7fa8b5763bcb" Revision="1" Stencil="System.MyShapes" StencilVersion="1.0"/>
</Control>
</file>

<file path=customXml/itemProps1.xml><?xml version="1.0" encoding="utf-8"?>
<ds:datastoreItem xmlns:ds="http://schemas.openxmlformats.org/officeDocument/2006/customXml" ds:itemID="{C48A3F3F-D3B5-49EC-AC62-18C8F1DADC5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6D2FDA8A-7E31-4075-97D5-E3B4B60FEDAA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2382</Words>
  <Application>Microsoft Office PowerPoint</Application>
  <PresentationFormat>Bildschirmpräsentation (4:3)</PresentationFormat>
  <Paragraphs>546</Paragraphs>
  <Slides>64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64</vt:i4>
      </vt:variant>
    </vt:vector>
  </HeadingPairs>
  <TitlesOfParts>
    <vt:vector size="71" baseType="lpstr">
      <vt:lpstr>Arial</vt:lpstr>
      <vt:lpstr>Calibri</vt:lpstr>
      <vt:lpstr>Calibri Light</vt:lpstr>
      <vt:lpstr>Courier New</vt:lpstr>
      <vt:lpstr>Tahoma</vt:lpstr>
      <vt:lpstr>1_Rückblick</vt:lpstr>
      <vt:lpstr>Rückblick</vt:lpstr>
      <vt:lpstr>PowerPoint-Präsentation</vt:lpstr>
      <vt:lpstr>Blue Orion – Token Workshop Agenda</vt:lpstr>
      <vt:lpstr>Blue Orion – Token Workshop Team</vt:lpstr>
      <vt:lpstr>Blue Orion – Token Workshop Your background</vt:lpstr>
      <vt:lpstr>Blue Orion – Token Workshop Agenda</vt:lpstr>
      <vt:lpstr>Blue Orion – Token Workshop The beginning</vt:lpstr>
      <vt:lpstr>Blue Orion – Token Workshop The next step</vt:lpstr>
      <vt:lpstr>Blue Orion – Token Workshop Select Blockchain</vt:lpstr>
      <vt:lpstr>Blue Orion – Token Workshop Select Blockchain</vt:lpstr>
      <vt:lpstr>Blue Orion – Token Workshop Select Blockchain</vt:lpstr>
      <vt:lpstr>Blue Orion – Token Workshop Identify a product/service</vt:lpstr>
      <vt:lpstr>Blue Orion – Token Workshop Identify a product/service</vt:lpstr>
      <vt:lpstr>Blue Orion – Token Workshop Create the product</vt:lpstr>
      <vt:lpstr>Blue Orion – Token Workshop Create the product</vt:lpstr>
      <vt:lpstr>Blue Orion – Token Workshop Final Product</vt:lpstr>
      <vt:lpstr>Blue Orion – Token Workshop Marketing / Networking</vt:lpstr>
      <vt:lpstr>Blue Orion – Token Workshop A product and what next?</vt:lpstr>
      <vt:lpstr>PowerPoint-Präsentation</vt:lpstr>
      <vt:lpstr>Blue Orion – Token Workshop Agenda</vt:lpstr>
      <vt:lpstr>Blue Orion – Token Workshop What is a token and why you like to have one</vt:lpstr>
      <vt:lpstr>Blue Orion – Token Workshop What is a token and why you like to have one</vt:lpstr>
      <vt:lpstr>Blue Orion – Token Workshop Agenda</vt:lpstr>
      <vt:lpstr>Blue Orion – Token Workshop Tools we will use during the workshop</vt:lpstr>
      <vt:lpstr>Blue Orion – Token Workshop Agenda</vt:lpstr>
      <vt:lpstr>Blue Orion – Token Workshop Lesson A1: Content</vt:lpstr>
      <vt:lpstr>Blue Orion – Token Workshop Lesson A1: Understanding public and secret keys</vt:lpstr>
      <vt:lpstr>Blue Orion – Token Workshop Lesson A1: Create &amp; activate an account (via laboratory)</vt:lpstr>
      <vt:lpstr>Blue Orion – Token Workshop Lesson A1: Create &amp; activate an account (via wallet)</vt:lpstr>
      <vt:lpstr>Blue Orion – Token Workshop Lesson A1: Create &amp; activate an account (via wallet)</vt:lpstr>
      <vt:lpstr>Blue Orion – Token Workshop Lesson A1: Check account &amp; balance (via wallet)</vt:lpstr>
      <vt:lpstr>Blue Orion – Token Workshop Lesson A1: Check account &amp; balance (via Stellar | laboratory)</vt:lpstr>
      <vt:lpstr>Blue Orion – Token Workshop Lesson A1: Check account &amp; balance (via Stellar.Expert)</vt:lpstr>
      <vt:lpstr>Blue Orion – Token Workshop Lesson A1: The end</vt:lpstr>
      <vt:lpstr>Blue Orion – Token Workshop Agenda</vt:lpstr>
      <vt:lpstr>Blue Orion – Token Workshop Understanding Assets and Trustlines</vt:lpstr>
      <vt:lpstr>Blue Orion – Token Workshop</vt:lpstr>
      <vt:lpstr>Blue Orion – Token Workshop</vt:lpstr>
      <vt:lpstr>Blue Orion – Token Workshop</vt:lpstr>
      <vt:lpstr>PowerPoint-Präsentation</vt:lpstr>
      <vt:lpstr>Blue Orion – Token Workshop Agenda</vt:lpstr>
      <vt:lpstr>Blue Orion – Token Workshop A2: Create your own token</vt:lpstr>
      <vt:lpstr>Blue Orion – Token Workshop A2: Issuer and Distributor what for?</vt:lpstr>
      <vt:lpstr>Blue Orion – Token Workshop</vt:lpstr>
      <vt:lpstr>Blue Orion – Token Workshop</vt:lpstr>
      <vt:lpstr>Blue Orion – Token Workshop</vt:lpstr>
      <vt:lpstr>Blue Orion – Token Workshop</vt:lpstr>
      <vt:lpstr>Blue Orion – Token Workshop</vt:lpstr>
      <vt:lpstr>Blue Orion – Token Workshop</vt:lpstr>
      <vt:lpstr>Blue Orion – Token Workshop</vt:lpstr>
      <vt:lpstr>Blue Orion – Token Workshop</vt:lpstr>
      <vt:lpstr>Blue Orion – Token Workshop A2: Create your own token – The end</vt:lpstr>
      <vt:lpstr>Blue Orion – Token Workshop Agenda</vt:lpstr>
      <vt:lpstr>Blue Orion – Token Workshop Lesson A3: Send and receive XLM and tokens</vt:lpstr>
      <vt:lpstr>Blue Orion – Token Workshop</vt:lpstr>
      <vt:lpstr>Blue Orion – Token Workshop Lesson A3: Check balance &amp; history (via wallet)</vt:lpstr>
      <vt:lpstr>Blue Orion – Token Workshop Lesson A3: Add Trustline / Asset</vt:lpstr>
      <vt:lpstr>Blue Orion – Token Workshop Lesson A3: Send Payments</vt:lpstr>
      <vt:lpstr>Blue Orion – Token Workshop A3: Send and receive XLM and tokens – The end</vt:lpstr>
      <vt:lpstr>Blue Orion – Token Workshop Agenda</vt:lpstr>
      <vt:lpstr>Blue Orion – Token Workshop Outlook - Value add services</vt:lpstr>
      <vt:lpstr>Blue Orion – Token Workshop</vt:lpstr>
      <vt:lpstr>Blue Orion – Token Workshop</vt:lpstr>
      <vt:lpstr>Blue Orion – Token Workshop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</dc:creator>
  <cp:lastModifiedBy>Tim</cp:lastModifiedBy>
  <cp:revision>1323</cp:revision>
  <dcterms:created xsi:type="dcterms:W3CDTF">2017-09-26T21:15:59Z</dcterms:created>
  <dcterms:modified xsi:type="dcterms:W3CDTF">2019-05-28T20:11:57Z</dcterms:modified>
</cp:coreProperties>
</file>